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wdp" ContentType="image/vnd.ms-photo"/>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보통 스타일 3 - 강조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TxStyle/>
      <a:tcStyle>
        <a:tcBdr/>
        <a:fill>
          <a:solidFill>
            <a:schemeClr val="dk1">
              <a:tint val="20000"/>
            </a:schemeClr>
          </a:solidFill>
        </a:fill>
      </a:tcStyle>
    </a:band1H>
    <a:band1V>
      <a:tcTxStyle/>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보통 스타일 1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TxStyle/>
      <a:tcStyle>
        <a:tcBdr/>
        <a:fill>
          <a:solidFill>
            <a:schemeClr val="accent3">
              <a:tint val="20000"/>
            </a:schemeClr>
          </a:solidFill>
        </a:fill>
      </a:tcStyle>
    </a:band1H>
    <a:band1V>
      <a:tcTxStyle/>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보통 스타일 4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TxStyle/>
      <a:tcStyle>
        <a:tcBdr/>
        <a:fill>
          <a:solidFill>
            <a:schemeClr val="accent3">
              <a:tint val="40000"/>
            </a:schemeClr>
          </a:solidFill>
        </a:fill>
      </a:tcStyle>
    </a:band1H>
    <a:band1V>
      <a:tcTxStyle/>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horzBarState="maximized">
    <p:restoredLeft sz="22269" autoAdjust="0"/>
    <p:restoredTop sz="94660"/>
  </p:normalViewPr>
  <p:slideViewPr>
    <p:cSldViewPr snapToGrid="0">
      <p:cViewPr varScale="1">
        <p:scale>
          <a:sx n="100" d="100"/>
          <a:sy n="100" d="100"/>
        </p:scale>
        <p:origin x="1013" y="682"/>
      </p:cViewPr>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presProps" Target="presProps.xml"  /><Relationship Id="rId2" Type="http://schemas.openxmlformats.org/officeDocument/2006/relationships/slide" Target="slides/slide1.xml"  /><Relationship Id="rId20" Type="http://schemas.openxmlformats.org/officeDocument/2006/relationships/viewProps" Target="viewProps.xml"  /><Relationship Id="rId21" Type="http://schemas.openxmlformats.org/officeDocument/2006/relationships/theme" Target="theme/theme1.xml"  /><Relationship Id="rId22" Type="http://schemas.openxmlformats.org/officeDocument/2006/relationships/tableStyles" Target="tableStyles.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3FAC14-E54C-A859-26F6-EF7EC1061067}"/>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0B0E01BB-CB57-5FB6-4F39-971268AC34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658CE2B-B1BE-65A6-52C1-649E869146EE}"/>
              </a:ext>
            </a:extLst>
          </p:cNvPr>
          <p:cNvSpPr>
            <a:spLocks noGrp="1"/>
          </p:cNvSpPr>
          <p:nvPr>
            <p:ph type="dt" sz="half" idx="10"/>
          </p:nvPr>
        </p:nvSpPr>
        <p:spPr/>
        <p:txBody>
          <a:bodyPr/>
          <a:lstStyle/>
          <a:p>
            <a:fld id="{2DCDE2AF-A23C-495F-8BDC-2CA63DC84816}" type="datetimeFigureOut">
              <a:rPr lang="ko-KR" altLang="en-US" smtClean="0"/>
              <a:t>2023-11-09</a:t>
            </a:fld>
            <a:endParaRPr lang="ko-KR" altLang="en-US"/>
          </a:p>
        </p:txBody>
      </p:sp>
      <p:sp>
        <p:nvSpPr>
          <p:cNvPr id="5" name="바닥글 개체 틀 4">
            <a:extLst>
              <a:ext uri="{FF2B5EF4-FFF2-40B4-BE49-F238E27FC236}">
                <a16:creationId xmlns:a16="http://schemas.microsoft.com/office/drawing/2014/main" id="{DC272803-7C60-2117-7EE5-4D37D34DF74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EA2ECC4-F61D-948F-75C4-6EDE635F5161}"/>
              </a:ext>
            </a:extLst>
          </p:cNvPr>
          <p:cNvSpPr>
            <a:spLocks noGrp="1"/>
          </p:cNvSpPr>
          <p:nvPr>
            <p:ph type="sldNum" sz="quarter" idx="12"/>
          </p:nvPr>
        </p:nvSpPr>
        <p:spPr/>
        <p:txBody>
          <a:bodyPr/>
          <a:lstStyle/>
          <a:p>
            <a:fld id="{BBEA90FC-D476-4C25-864D-855B0D14C4E1}" type="slidenum">
              <a:rPr lang="ko-KR" altLang="en-US" smtClean="0"/>
              <a:t>‹#›</a:t>
            </a:fld>
            <a:endParaRPr lang="ko-KR" altLang="en-US"/>
          </a:p>
        </p:txBody>
      </p:sp>
    </p:spTree>
    <p:extLst>
      <p:ext uri="{BB962C8B-B14F-4D97-AF65-F5344CB8AC3E}">
        <p14:creationId xmlns:p14="http://schemas.microsoft.com/office/powerpoint/2010/main" val="2456268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733CED-E7DB-9EFB-4468-FC122E84CA98}"/>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14430445-D5A3-D69C-25D7-EECDA5304C8C}"/>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EB8B473-F2A9-5E87-5518-E69B9A54223A}"/>
              </a:ext>
            </a:extLst>
          </p:cNvPr>
          <p:cNvSpPr>
            <a:spLocks noGrp="1"/>
          </p:cNvSpPr>
          <p:nvPr>
            <p:ph type="dt" sz="half" idx="10"/>
          </p:nvPr>
        </p:nvSpPr>
        <p:spPr/>
        <p:txBody>
          <a:bodyPr/>
          <a:lstStyle/>
          <a:p>
            <a:fld id="{2DCDE2AF-A23C-495F-8BDC-2CA63DC84816}" type="datetimeFigureOut">
              <a:rPr lang="ko-KR" altLang="en-US" smtClean="0"/>
              <a:t>2023-11-09</a:t>
            </a:fld>
            <a:endParaRPr lang="ko-KR" altLang="en-US"/>
          </a:p>
        </p:txBody>
      </p:sp>
      <p:sp>
        <p:nvSpPr>
          <p:cNvPr id="5" name="바닥글 개체 틀 4">
            <a:extLst>
              <a:ext uri="{FF2B5EF4-FFF2-40B4-BE49-F238E27FC236}">
                <a16:creationId xmlns:a16="http://schemas.microsoft.com/office/drawing/2014/main" id="{47AE33D9-2F38-AFF1-770B-DA67EC36600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79848D5-A664-61AB-9C29-005467828861}"/>
              </a:ext>
            </a:extLst>
          </p:cNvPr>
          <p:cNvSpPr>
            <a:spLocks noGrp="1"/>
          </p:cNvSpPr>
          <p:nvPr>
            <p:ph type="sldNum" sz="quarter" idx="12"/>
          </p:nvPr>
        </p:nvSpPr>
        <p:spPr/>
        <p:txBody>
          <a:bodyPr/>
          <a:lstStyle/>
          <a:p>
            <a:fld id="{BBEA90FC-D476-4C25-864D-855B0D14C4E1}" type="slidenum">
              <a:rPr lang="ko-KR" altLang="en-US" smtClean="0"/>
              <a:t>‹#›</a:t>
            </a:fld>
            <a:endParaRPr lang="ko-KR" altLang="en-US"/>
          </a:p>
        </p:txBody>
      </p:sp>
    </p:spTree>
    <p:extLst>
      <p:ext uri="{BB962C8B-B14F-4D97-AF65-F5344CB8AC3E}">
        <p14:creationId xmlns:p14="http://schemas.microsoft.com/office/powerpoint/2010/main" val="859950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B122FFC7-97C1-161F-72EA-6CFAD4F6C26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3BE68958-91F9-F871-41B1-9184A4B378A7}"/>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FFCAAD9-0C7F-5BF8-F48A-3E7F3AE0B45D}"/>
              </a:ext>
            </a:extLst>
          </p:cNvPr>
          <p:cNvSpPr>
            <a:spLocks noGrp="1"/>
          </p:cNvSpPr>
          <p:nvPr>
            <p:ph type="dt" sz="half" idx="10"/>
          </p:nvPr>
        </p:nvSpPr>
        <p:spPr/>
        <p:txBody>
          <a:bodyPr/>
          <a:lstStyle/>
          <a:p>
            <a:fld id="{2DCDE2AF-A23C-495F-8BDC-2CA63DC84816}" type="datetimeFigureOut">
              <a:rPr lang="ko-KR" altLang="en-US" smtClean="0"/>
              <a:t>2023-11-09</a:t>
            </a:fld>
            <a:endParaRPr lang="ko-KR" altLang="en-US"/>
          </a:p>
        </p:txBody>
      </p:sp>
      <p:sp>
        <p:nvSpPr>
          <p:cNvPr id="5" name="바닥글 개체 틀 4">
            <a:extLst>
              <a:ext uri="{FF2B5EF4-FFF2-40B4-BE49-F238E27FC236}">
                <a16:creationId xmlns:a16="http://schemas.microsoft.com/office/drawing/2014/main" id="{0449F41F-A8EB-C850-2F46-F5D2082B0E4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3FC12BC-0571-AD5C-B992-DB329D84FF79}"/>
              </a:ext>
            </a:extLst>
          </p:cNvPr>
          <p:cNvSpPr>
            <a:spLocks noGrp="1"/>
          </p:cNvSpPr>
          <p:nvPr>
            <p:ph type="sldNum" sz="quarter" idx="12"/>
          </p:nvPr>
        </p:nvSpPr>
        <p:spPr/>
        <p:txBody>
          <a:bodyPr/>
          <a:lstStyle/>
          <a:p>
            <a:fld id="{BBEA90FC-D476-4C25-864D-855B0D14C4E1}" type="slidenum">
              <a:rPr lang="ko-KR" altLang="en-US" smtClean="0"/>
              <a:t>‹#›</a:t>
            </a:fld>
            <a:endParaRPr lang="ko-KR" altLang="en-US"/>
          </a:p>
        </p:txBody>
      </p:sp>
    </p:spTree>
    <p:extLst>
      <p:ext uri="{BB962C8B-B14F-4D97-AF65-F5344CB8AC3E}">
        <p14:creationId xmlns:p14="http://schemas.microsoft.com/office/powerpoint/2010/main" val="3606129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014952-02BD-D54D-AC6E-32E5AE46B8F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7BD62D8-6D9C-31BE-70D2-6371B7C2FBD0}"/>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7F085FF-ED4E-C05B-794D-D728B70C94AD}"/>
              </a:ext>
            </a:extLst>
          </p:cNvPr>
          <p:cNvSpPr>
            <a:spLocks noGrp="1"/>
          </p:cNvSpPr>
          <p:nvPr>
            <p:ph type="dt" sz="half" idx="10"/>
          </p:nvPr>
        </p:nvSpPr>
        <p:spPr/>
        <p:txBody>
          <a:bodyPr/>
          <a:lstStyle/>
          <a:p>
            <a:fld id="{2DCDE2AF-A23C-495F-8BDC-2CA63DC84816}" type="datetimeFigureOut">
              <a:rPr lang="ko-KR" altLang="en-US" smtClean="0"/>
              <a:t>2023-11-09</a:t>
            </a:fld>
            <a:endParaRPr lang="ko-KR" altLang="en-US"/>
          </a:p>
        </p:txBody>
      </p:sp>
      <p:sp>
        <p:nvSpPr>
          <p:cNvPr id="5" name="바닥글 개체 틀 4">
            <a:extLst>
              <a:ext uri="{FF2B5EF4-FFF2-40B4-BE49-F238E27FC236}">
                <a16:creationId xmlns:a16="http://schemas.microsoft.com/office/drawing/2014/main" id="{B575300A-183F-9853-1611-6CB010F9937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235AF28-AFDB-707D-10DB-194BFBA4E3C4}"/>
              </a:ext>
            </a:extLst>
          </p:cNvPr>
          <p:cNvSpPr>
            <a:spLocks noGrp="1"/>
          </p:cNvSpPr>
          <p:nvPr>
            <p:ph type="sldNum" sz="quarter" idx="12"/>
          </p:nvPr>
        </p:nvSpPr>
        <p:spPr/>
        <p:txBody>
          <a:bodyPr/>
          <a:lstStyle/>
          <a:p>
            <a:fld id="{BBEA90FC-D476-4C25-864D-855B0D14C4E1}" type="slidenum">
              <a:rPr lang="ko-KR" altLang="en-US" smtClean="0"/>
              <a:t>‹#›</a:t>
            </a:fld>
            <a:endParaRPr lang="ko-KR" altLang="en-US"/>
          </a:p>
        </p:txBody>
      </p:sp>
    </p:spTree>
    <p:extLst>
      <p:ext uri="{BB962C8B-B14F-4D97-AF65-F5344CB8AC3E}">
        <p14:creationId xmlns:p14="http://schemas.microsoft.com/office/powerpoint/2010/main" val="907304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73BB20D-C937-6468-D575-46009A2D02D4}"/>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6081DB23-F1EE-E5EA-E26B-17C363081F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D658D3A-8274-3321-303E-095867C2D292}"/>
              </a:ext>
            </a:extLst>
          </p:cNvPr>
          <p:cNvSpPr>
            <a:spLocks noGrp="1"/>
          </p:cNvSpPr>
          <p:nvPr>
            <p:ph type="dt" sz="half" idx="10"/>
          </p:nvPr>
        </p:nvSpPr>
        <p:spPr/>
        <p:txBody>
          <a:bodyPr/>
          <a:lstStyle/>
          <a:p>
            <a:fld id="{2DCDE2AF-A23C-495F-8BDC-2CA63DC84816}" type="datetimeFigureOut">
              <a:rPr lang="ko-KR" altLang="en-US" smtClean="0"/>
              <a:t>2023-11-09</a:t>
            </a:fld>
            <a:endParaRPr lang="ko-KR" altLang="en-US"/>
          </a:p>
        </p:txBody>
      </p:sp>
      <p:sp>
        <p:nvSpPr>
          <p:cNvPr id="5" name="바닥글 개체 틀 4">
            <a:extLst>
              <a:ext uri="{FF2B5EF4-FFF2-40B4-BE49-F238E27FC236}">
                <a16:creationId xmlns:a16="http://schemas.microsoft.com/office/drawing/2014/main" id="{D25952F9-9224-F634-2D62-71B4E64E22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645DBF3-95BE-7837-A65B-5290FFF8A045}"/>
              </a:ext>
            </a:extLst>
          </p:cNvPr>
          <p:cNvSpPr>
            <a:spLocks noGrp="1"/>
          </p:cNvSpPr>
          <p:nvPr>
            <p:ph type="sldNum" sz="quarter" idx="12"/>
          </p:nvPr>
        </p:nvSpPr>
        <p:spPr/>
        <p:txBody>
          <a:bodyPr/>
          <a:lstStyle/>
          <a:p>
            <a:fld id="{BBEA90FC-D476-4C25-864D-855B0D14C4E1}" type="slidenum">
              <a:rPr lang="ko-KR" altLang="en-US" smtClean="0"/>
              <a:t>‹#›</a:t>
            </a:fld>
            <a:endParaRPr lang="ko-KR" altLang="en-US"/>
          </a:p>
        </p:txBody>
      </p:sp>
    </p:spTree>
    <p:extLst>
      <p:ext uri="{BB962C8B-B14F-4D97-AF65-F5344CB8AC3E}">
        <p14:creationId xmlns:p14="http://schemas.microsoft.com/office/powerpoint/2010/main" val="96095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268F2B-3CE6-2B3C-62FE-BB1DECCE28D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0C7923D-6813-D5C6-3A74-81DF8431176B}"/>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CFC5E525-B875-AC9B-B28E-5D989B6A5278}"/>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9C74C3AE-6309-DBDB-E80C-BCECB2D6E8C8}"/>
              </a:ext>
            </a:extLst>
          </p:cNvPr>
          <p:cNvSpPr>
            <a:spLocks noGrp="1"/>
          </p:cNvSpPr>
          <p:nvPr>
            <p:ph type="dt" sz="half" idx="10"/>
          </p:nvPr>
        </p:nvSpPr>
        <p:spPr/>
        <p:txBody>
          <a:bodyPr/>
          <a:lstStyle/>
          <a:p>
            <a:fld id="{2DCDE2AF-A23C-495F-8BDC-2CA63DC84816}" type="datetimeFigureOut">
              <a:rPr lang="ko-KR" altLang="en-US" smtClean="0"/>
              <a:t>2023-11-09</a:t>
            </a:fld>
            <a:endParaRPr lang="ko-KR" altLang="en-US"/>
          </a:p>
        </p:txBody>
      </p:sp>
      <p:sp>
        <p:nvSpPr>
          <p:cNvPr id="6" name="바닥글 개체 틀 5">
            <a:extLst>
              <a:ext uri="{FF2B5EF4-FFF2-40B4-BE49-F238E27FC236}">
                <a16:creationId xmlns:a16="http://schemas.microsoft.com/office/drawing/2014/main" id="{4859BB65-D053-F0EB-69FD-15FB5939AE6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4B9AEA2-343C-AB12-EBE2-17C23FA14BDC}"/>
              </a:ext>
            </a:extLst>
          </p:cNvPr>
          <p:cNvSpPr>
            <a:spLocks noGrp="1"/>
          </p:cNvSpPr>
          <p:nvPr>
            <p:ph type="sldNum" sz="quarter" idx="12"/>
          </p:nvPr>
        </p:nvSpPr>
        <p:spPr/>
        <p:txBody>
          <a:bodyPr/>
          <a:lstStyle/>
          <a:p>
            <a:fld id="{BBEA90FC-D476-4C25-864D-855B0D14C4E1}" type="slidenum">
              <a:rPr lang="ko-KR" altLang="en-US" smtClean="0"/>
              <a:t>‹#›</a:t>
            </a:fld>
            <a:endParaRPr lang="ko-KR" altLang="en-US"/>
          </a:p>
        </p:txBody>
      </p:sp>
    </p:spTree>
    <p:extLst>
      <p:ext uri="{BB962C8B-B14F-4D97-AF65-F5344CB8AC3E}">
        <p14:creationId xmlns:p14="http://schemas.microsoft.com/office/powerpoint/2010/main" val="403170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2ACF69-D942-7B6C-EEF8-CC5F80384779}"/>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BFBC112-A263-C773-527F-D2FE7E91B0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94A05664-7DCA-1DD1-038E-1B12721CC1E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63E86EDB-28B5-3DBB-AAE3-CA1B530D00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B2056199-0055-33BA-6205-887141016834}"/>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77C2B8BA-AAF1-B04A-CA4F-0E6B9A648D6A}"/>
              </a:ext>
            </a:extLst>
          </p:cNvPr>
          <p:cNvSpPr>
            <a:spLocks noGrp="1"/>
          </p:cNvSpPr>
          <p:nvPr>
            <p:ph type="dt" sz="half" idx="10"/>
          </p:nvPr>
        </p:nvSpPr>
        <p:spPr/>
        <p:txBody>
          <a:bodyPr/>
          <a:lstStyle/>
          <a:p>
            <a:fld id="{2DCDE2AF-A23C-495F-8BDC-2CA63DC84816}" type="datetimeFigureOut">
              <a:rPr lang="ko-KR" altLang="en-US" smtClean="0"/>
              <a:t>2023-11-09</a:t>
            </a:fld>
            <a:endParaRPr lang="ko-KR" altLang="en-US"/>
          </a:p>
        </p:txBody>
      </p:sp>
      <p:sp>
        <p:nvSpPr>
          <p:cNvPr id="8" name="바닥글 개체 틀 7">
            <a:extLst>
              <a:ext uri="{FF2B5EF4-FFF2-40B4-BE49-F238E27FC236}">
                <a16:creationId xmlns:a16="http://schemas.microsoft.com/office/drawing/2014/main" id="{8463652C-A2F9-1CE9-7198-2B9B8F89A5F1}"/>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FDA4966D-16AD-F4B9-77F5-15D0E917FA87}"/>
              </a:ext>
            </a:extLst>
          </p:cNvPr>
          <p:cNvSpPr>
            <a:spLocks noGrp="1"/>
          </p:cNvSpPr>
          <p:nvPr>
            <p:ph type="sldNum" sz="quarter" idx="12"/>
          </p:nvPr>
        </p:nvSpPr>
        <p:spPr/>
        <p:txBody>
          <a:bodyPr/>
          <a:lstStyle/>
          <a:p>
            <a:fld id="{BBEA90FC-D476-4C25-864D-855B0D14C4E1}" type="slidenum">
              <a:rPr lang="ko-KR" altLang="en-US" smtClean="0"/>
              <a:t>‹#›</a:t>
            </a:fld>
            <a:endParaRPr lang="ko-KR" altLang="en-US"/>
          </a:p>
        </p:txBody>
      </p:sp>
    </p:spTree>
    <p:extLst>
      <p:ext uri="{BB962C8B-B14F-4D97-AF65-F5344CB8AC3E}">
        <p14:creationId xmlns:p14="http://schemas.microsoft.com/office/powerpoint/2010/main" val="443738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223B05F-622D-81AD-DE44-1507A9EBB3C2}"/>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EDF943D-E8C1-290A-5A90-93DF9B127ADC}"/>
              </a:ext>
            </a:extLst>
          </p:cNvPr>
          <p:cNvSpPr>
            <a:spLocks noGrp="1"/>
          </p:cNvSpPr>
          <p:nvPr>
            <p:ph type="dt" sz="half" idx="10"/>
          </p:nvPr>
        </p:nvSpPr>
        <p:spPr/>
        <p:txBody>
          <a:bodyPr/>
          <a:lstStyle/>
          <a:p>
            <a:fld id="{2DCDE2AF-A23C-495F-8BDC-2CA63DC84816}" type="datetimeFigureOut">
              <a:rPr lang="ko-KR" altLang="en-US" smtClean="0"/>
              <a:t>2023-11-09</a:t>
            </a:fld>
            <a:endParaRPr lang="ko-KR" altLang="en-US"/>
          </a:p>
        </p:txBody>
      </p:sp>
      <p:sp>
        <p:nvSpPr>
          <p:cNvPr id="4" name="바닥글 개체 틀 3">
            <a:extLst>
              <a:ext uri="{FF2B5EF4-FFF2-40B4-BE49-F238E27FC236}">
                <a16:creationId xmlns:a16="http://schemas.microsoft.com/office/drawing/2014/main" id="{3C6E9E95-E20E-B32A-6A67-8285EFBDA9C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4113AF22-14E8-736D-29DD-1ADB76ABD610}"/>
              </a:ext>
            </a:extLst>
          </p:cNvPr>
          <p:cNvSpPr>
            <a:spLocks noGrp="1"/>
          </p:cNvSpPr>
          <p:nvPr>
            <p:ph type="sldNum" sz="quarter" idx="12"/>
          </p:nvPr>
        </p:nvSpPr>
        <p:spPr/>
        <p:txBody>
          <a:bodyPr/>
          <a:lstStyle/>
          <a:p>
            <a:fld id="{BBEA90FC-D476-4C25-864D-855B0D14C4E1}" type="slidenum">
              <a:rPr lang="ko-KR" altLang="en-US" smtClean="0"/>
              <a:t>‹#›</a:t>
            </a:fld>
            <a:endParaRPr lang="ko-KR" altLang="en-US"/>
          </a:p>
        </p:txBody>
      </p:sp>
    </p:spTree>
    <p:extLst>
      <p:ext uri="{BB962C8B-B14F-4D97-AF65-F5344CB8AC3E}">
        <p14:creationId xmlns:p14="http://schemas.microsoft.com/office/powerpoint/2010/main" val="819600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85DB11D-FE31-2ED8-7497-C6C58F2F34D1}"/>
              </a:ext>
            </a:extLst>
          </p:cNvPr>
          <p:cNvSpPr>
            <a:spLocks noGrp="1"/>
          </p:cNvSpPr>
          <p:nvPr>
            <p:ph type="dt" sz="half" idx="10"/>
          </p:nvPr>
        </p:nvSpPr>
        <p:spPr/>
        <p:txBody>
          <a:bodyPr/>
          <a:lstStyle/>
          <a:p>
            <a:fld id="{2DCDE2AF-A23C-495F-8BDC-2CA63DC84816}" type="datetimeFigureOut">
              <a:rPr lang="ko-KR" altLang="en-US" smtClean="0"/>
              <a:t>2023-11-09</a:t>
            </a:fld>
            <a:endParaRPr lang="ko-KR" altLang="en-US"/>
          </a:p>
        </p:txBody>
      </p:sp>
      <p:sp>
        <p:nvSpPr>
          <p:cNvPr id="3" name="바닥글 개체 틀 2">
            <a:extLst>
              <a:ext uri="{FF2B5EF4-FFF2-40B4-BE49-F238E27FC236}">
                <a16:creationId xmlns:a16="http://schemas.microsoft.com/office/drawing/2014/main" id="{1E3118E1-EF7F-2C77-48F0-55FAEBC4EDA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84B23A34-1DB9-872D-0AE9-4DB4502240E5}"/>
              </a:ext>
            </a:extLst>
          </p:cNvPr>
          <p:cNvSpPr>
            <a:spLocks noGrp="1"/>
          </p:cNvSpPr>
          <p:nvPr>
            <p:ph type="sldNum" sz="quarter" idx="12"/>
          </p:nvPr>
        </p:nvSpPr>
        <p:spPr/>
        <p:txBody>
          <a:bodyPr/>
          <a:lstStyle/>
          <a:p>
            <a:fld id="{BBEA90FC-D476-4C25-864D-855B0D14C4E1}" type="slidenum">
              <a:rPr lang="ko-KR" altLang="en-US" smtClean="0"/>
              <a:t>‹#›</a:t>
            </a:fld>
            <a:endParaRPr lang="ko-KR" altLang="en-US"/>
          </a:p>
        </p:txBody>
      </p:sp>
    </p:spTree>
    <p:extLst>
      <p:ext uri="{BB962C8B-B14F-4D97-AF65-F5344CB8AC3E}">
        <p14:creationId xmlns:p14="http://schemas.microsoft.com/office/powerpoint/2010/main" val="2763446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BDBF414-2D5F-FB55-0359-524296DF99E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A21818-69AD-FBCB-3BF2-7907F39F8B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52174216-A253-9048-8109-426842D8C5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2C9BB3D-38ED-2C40-0ED7-B610B5C1C33A}"/>
              </a:ext>
            </a:extLst>
          </p:cNvPr>
          <p:cNvSpPr>
            <a:spLocks noGrp="1"/>
          </p:cNvSpPr>
          <p:nvPr>
            <p:ph type="dt" sz="half" idx="10"/>
          </p:nvPr>
        </p:nvSpPr>
        <p:spPr/>
        <p:txBody>
          <a:bodyPr/>
          <a:lstStyle/>
          <a:p>
            <a:fld id="{2DCDE2AF-A23C-495F-8BDC-2CA63DC84816}" type="datetimeFigureOut">
              <a:rPr lang="ko-KR" altLang="en-US" smtClean="0"/>
              <a:t>2023-11-09</a:t>
            </a:fld>
            <a:endParaRPr lang="ko-KR" altLang="en-US"/>
          </a:p>
        </p:txBody>
      </p:sp>
      <p:sp>
        <p:nvSpPr>
          <p:cNvPr id="6" name="바닥글 개체 틀 5">
            <a:extLst>
              <a:ext uri="{FF2B5EF4-FFF2-40B4-BE49-F238E27FC236}">
                <a16:creationId xmlns:a16="http://schemas.microsoft.com/office/drawing/2014/main" id="{57537612-834B-1775-61A9-CAFA011C475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55C0B8C-FC7F-3B4D-AAA3-282F0E81D3D3}"/>
              </a:ext>
            </a:extLst>
          </p:cNvPr>
          <p:cNvSpPr>
            <a:spLocks noGrp="1"/>
          </p:cNvSpPr>
          <p:nvPr>
            <p:ph type="sldNum" sz="quarter" idx="12"/>
          </p:nvPr>
        </p:nvSpPr>
        <p:spPr/>
        <p:txBody>
          <a:bodyPr/>
          <a:lstStyle/>
          <a:p>
            <a:fld id="{BBEA90FC-D476-4C25-864D-855B0D14C4E1}" type="slidenum">
              <a:rPr lang="ko-KR" altLang="en-US" smtClean="0"/>
              <a:t>‹#›</a:t>
            </a:fld>
            <a:endParaRPr lang="ko-KR" altLang="en-US"/>
          </a:p>
        </p:txBody>
      </p:sp>
    </p:spTree>
    <p:extLst>
      <p:ext uri="{BB962C8B-B14F-4D97-AF65-F5344CB8AC3E}">
        <p14:creationId xmlns:p14="http://schemas.microsoft.com/office/powerpoint/2010/main" val="1430698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1DF9EAF-7A50-22B2-AB2D-37B2D84F712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5E143BE0-EE53-516B-455C-D4F88A3164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C727AA0E-0060-B409-D689-A37773F02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8FB675F3-3010-C2B3-FD7B-CEB389A474BE}"/>
              </a:ext>
            </a:extLst>
          </p:cNvPr>
          <p:cNvSpPr>
            <a:spLocks noGrp="1"/>
          </p:cNvSpPr>
          <p:nvPr>
            <p:ph type="dt" sz="half" idx="10"/>
          </p:nvPr>
        </p:nvSpPr>
        <p:spPr/>
        <p:txBody>
          <a:bodyPr/>
          <a:lstStyle/>
          <a:p>
            <a:fld id="{2DCDE2AF-A23C-495F-8BDC-2CA63DC84816}" type="datetimeFigureOut">
              <a:rPr lang="ko-KR" altLang="en-US" smtClean="0"/>
              <a:t>2023-11-09</a:t>
            </a:fld>
            <a:endParaRPr lang="ko-KR" altLang="en-US"/>
          </a:p>
        </p:txBody>
      </p:sp>
      <p:sp>
        <p:nvSpPr>
          <p:cNvPr id="6" name="바닥글 개체 틀 5">
            <a:extLst>
              <a:ext uri="{FF2B5EF4-FFF2-40B4-BE49-F238E27FC236}">
                <a16:creationId xmlns:a16="http://schemas.microsoft.com/office/drawing/2014/main" id="{5F020855-0F3A-8FE6-3089-2CB77988B71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58F5255-F0DB-7C8B-FF2B-7E66EEDA4412}"/>
              </a:ext>
            </a:extLst>
          </p:cNvPr>
          <p:cNvSpPr>
            <a:spLocks noGrp="1"/>
          </p:cNvSpPr>
          <p:nvPr>
            <p:ph type="sldNum" sz="quarter" idx="12"/>
          </p:nvPr>
        </p:nvSpPr>
        <p:spPr/>
        <p:txBody>
          <a:bodyPr/>
          <a:lstStyle/>
          <a:p>
            <a:fld id="{BBEA90FC-D476-4C25-864D-855B0D14C4E1}" type="slidenum">
              <a:rPr lang="ko-KR" altLang="en-US" smtClean="0"/>
              <a:t>‹#›</a:t>
            </a:fld>
            <a:endParaRPr lang="ko-KR" altLang="en-US"/>
          </a:p>
        </p:txBody>
      </p:sp>
    </p:spTree>
    <p:extLst>
      <p:ext uri="{BB962C8B-B14F-4D97-AF65-F5344CB8AC3E}">
        <p14:creationId xmlns:p14="http://schemas.microsoft.com/office/powerpoint/2010/main" val="88216045"/>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434A85E8-34E3-BC2B-8D7E-5919A4630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EAEF72D3-E69F-9906-8804-7FAA897A82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C93FE34-CAF4-30D3-B56E-EC988DB452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CDE2AF-A23C-495F-8BDC-2CA63DC84816}" type="datetimeFigureOut">
              <a:rPr lang="ko-KR" altLang="en-US" smtClean="0"/>
              <a:t>2023-11-09</a:t>
            </a:fld>
            <a:endParaRPr lang="ko-KR" altLang="en-US"/>
          </a:p>
        </p:txBody>
      </p:sp>
      <p:sp>
        <p:nvSpPr>
          <p:cNvPr id="5" name="바닥글 개체 틀 4">
            <a:extLst>
              <a:ext uri="{FF2B5EF4-FFF2-40B4-BE49-F238E27FC236}">
                <a16:creationId xmlns:a16="http://schemas.microsoft.com/office/drawing/2014/main" id="{A38D2B64-093B-3C02-3070-D74F24BE6C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EB40D113-A3DD-A408-0763-EBD1872441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EA90FC-D476-4C25-864D-855B0D14C4E1}" type="slidenum">
              <a:rPr lang="ko-KR" altLang="en-US" smtClean="0"/>
              <a:t>‹#›</a:t>
            </a:fld>
            <a:endParaRPr lang="ko-KR" altLang="en-US"/>
          </a:p>
        </p:txBody>
      </p:sp>
    </p:spTree>
    <p:extLst>
      <p:ext uri="{BB962C8B-B14F-4D97-AF65-F5344CB8AC3E}">
        <p14:creationId xmlns:p14="http://schemas.microsoft.com/office/powerpoint/2010/main" val="38077056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5.png"  /><Relationship Id="rId2" Type="http://schemas.openxmlformats.org/officeDocument/2006/relationships/image" Target="../media/image7.png"  /><Relationship Id="rId3" Type="http://schemas.openxmlformats.org/officeDocument/2006/relationships/image" Target="../media/image8.png"  /><Relationship Id="rId4" Type="http://schemas.openxmlformats.org/officeDocument/2006/relationships/image" Target="../media/image9.jpe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jpeg"  /><Relationship Id="rId9" Type="http://schemas.openxmlformats.org/officeDocument/2006/relationships/image" Target="../media/image14.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6.png"  /><Relationship Id="rId3" Type="http://schemas.openxmlformats.org/officeDocument/2006/relationships/image" Target="../media/image17.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8.png"  /><Relationship Id="rId3" Type="http://schemas.openxmlformats.org/officeDocument/2006/relationships/image" Target="../media/image19.png"  /><Relationship Id="rId4" Type="http://schemas.openxmlformats.org/officeDocument/2006/relationships/image" Target="../media/image20.png"  /><Relationship Id="rId5" Type="http://schemas.openxmlformats.org/officeDocument/2006/relationships/image" Target="../media/image1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9.jpeg"  /><Relationship Id="rId3" Type="http://schemas.openxmlformats.org/officeDocument/2006/relationships/image" Target="../media/image21.png"  /><Relationship Id="rId4" Type="http://schemas.microsoft.com/office/2007/relationships/hdphoto" Target="../embeddings/oleObject1.wdp"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2.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3.png"  /><Relationship Id="rId3" Type="http://schemas.openxmlformats.org/officeDocument/2006/relationships/image" Target="../media/image4.png"  /><Relationship Id="rId4" Type="http://schemas.openxmlformats.org/officeDocument/2006/relationships/image" Target="../media/image5.pn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6.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4C458521-0DA4-179D-B26F-0F15A05249DC}"/>
              </a:ext>
            </a:extLst>
          </p:cNvPr>
          <p:cNvSpPr/>
          <p:nvPr/>
        </p:nvSpPr>
        <p:spPr>
          <a:xfrm rot="2837946">
            <a:off x="9379634" y="3360246"/>
            <a:ext cx="629920" cy="2062480"/>
          </a:xfrm>
          <a:prstGeom prst="rect">
            <a:avLst/>
          </a:prstGeom>
          <a:solidFill>
            <a:schemeClr val="accent4">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a:extLst>
              <a:ext uri="{FF2B5EF4-FFF2-40B4-BE49-F238E27FC236}">
                <a16:creationId xmlns:a16="http://schemas.microsoft.com/office/drawing/2014/main" id="{A12C1750-D0EF-5414-1E7D-2BF63237EC75}"/>
              </a:ext>
            </a:extLst>
          </p:cNvPr>
          <p:cNvSpPr/>
          <p:nvPr/>
        </p:nvSpPr>
        <p:spPr>
          <a:xfrm>
            <a:off x="2230556" y="2217581"/>
            <a:ext cx="7730885" cy="2422837"/>
          </a:xfrm>
          <a:prstGeom prst="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3200" b="1" dirty="0">
                <a:solidFill>
                  <a:schemeClr val="tx1">
                    <a:lumMod val="85000"/>
                    <a:lumOff val="15000"/>
                  </a:schemeClr>
                </a:solidFill>
              </a:rPr>
              <a:t>The Detection of Violations of Traffic Rules for </a:t>
            </a:r>
            <a:r>
              <a:rPr lang="en-US" altLang="ko-KR" sz="3200" b="1" dirty="0">
                <a:solidFill>
                  <a:srgbClr val="FF0000"/>
                </a:solidFill>
              </a:rPr>
              <a:t>Personal Mobility(PM) </a:t>
            </a:r>
            <a:r>
              <a:rPr lang="en-US" altLang="ko-KR" sz="3200" b="1" dirty="0">
                <a:solidFill>
                  <a:schemeClr val="tx1">
                    <a:lumMod val="85000"/>
                    <a:lumOff val="15000"/>
                  </a:schemeClr>
                </a:solidFill>
              </a:rPr>
              <a:t>through </a:t>
            </a:r>
            <a:r>
              <a:rPr lang="en-US" altLang="ko-KR" sz="3200" b="1" dirty="0">
                <a:solidFill>
                  <a:srgbClr val="FF0000"/>
                </a:solidFill>
              </a:rPr>
              <a:t>CCTV Video</a:t>
            </a:r>
            <a:r>
              <a:rPr lang="en-US" altLang="ko-KR" sz="3200" b="1" dirty="0">
                <a:solidFill>
                  <a:schemeClr val="tx1">
                    <a:lumMod val="85000"/>
                    <a:lumOff val="15000"/>
                  </a:schemeClr>
                </a:solidFill>
              </a:rPr>
              <a:t> Analysis.</a:t>
            </a:r>
            <a:endParaRPr lang="ko-KR" altLang="en-US" sz="3200" b="1" dirty="0">
              <a:solidFill>
                <a:schemeClr val="tx1">
                  <a:lumMod val="85000"/>
                  <a:lumOff val="15000"/>
                </a:schemeClr>
              </a:solidFill>
            </a:endParaRPr>
          </a:p>
        </p:txBody>
      </p:sp>
      <p:sp>
        <p:nvSpPr>
          <p:cNvPr id="6" name="TextBox 5">
            <a:extLst>
              <a:ext uri="{FF2B5EF4-FFF2-40B4-BE49-F238E27FC236}">
                <a16:creationId xmlns:a16="http://schemas.microsoft.com/office/drawing/2014/main" id="{D3FEE659-F57D-26D7-1DD1-61E441A3D8D5}"/>
              </a:ext>
            </a:extLst>
          </p:cNvPr>
          <p:cNvSpPr txBox="1"/>
          <p:nvPr/>
        </p:nvSpPr>
        <p:spPr>
          <a:xfrm>
            <a:off x="4409863" y="4805248"/>
            <a:ext cx="3372270" cy="400110"/>
          </a:xfrm>
          <a:prstGeom prst="rect">
            <a:avLst/>
          </a:prstGeom>
          <a:noFill/>
        </p:spPr>
        <p:txBody>
          <a:bodyPr wrap="none" rtlCol="0">
            <a:spAutoFit/>
          </a:bodyPr>
          <a:lstStyle/>
          <a:p>
            <a:r>
              <a:rPr lang="en-US" altLang="ko-KR" sz="2000" b="1" dirty="0"/>
              <a:t>201911471 Yunju Jo (Yun)</a:t>
            </a:r>
            <a:endParaRPr lang="ko-KR" altLang="en-US" sz="2000" b="1" dirty="0"/>
          </a:p>
        </p:txBody>
      </p:sp>
      <p:sp>
        <p:nvSpPr>
          <p:cNvPr id="9" name="직사각형 8">
            <a:extLst>
              <a:ext uri="{FF2B5EF4-FFF2-40B4-BE49-F238E27FC236}">
                <a16:creationId xmlns:a16="http://schemas.microsoft.com/office/drawing/2014/main" id="{E499C06D-719F-5592-2F17-8BA1DE14AF95}"/>
              </a:ext>
            </a:extLst>
          </p:cNvPr>
          <p:cNvSpPr/>
          <p:nvPr/>
        </p:nvSpPr>
        <p:spPr>
          <a:xfrm rot="2837946">
            <a:off x="2182442" y="1435272"/>
            <a:ext cx="629920" cy="2062480"/>
          </a:xfrm>
          <a:prstGeom prst="rect">
            <a:avLst/>
          </a:prstGeom>
          <a:solidFill>
            <a:schemeClr val="accent4">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37301400"/>
      </p:ext>
    </p:extLst>
  </p:cSld>
  <p:clrMapOvr>
    <a:masterClrMapping/>
  </p:clrMapOvr>
  <mc:AlternateContent xmlns:mc="http://schemas.openxmlformats.org/markup-compatibility/2006">
    <mc:Choice xmlns:p14="http://schemas.microsoft.com/office/powerpoint/2010/main" Requires="p14">
      <p:transition spd="slow" p14:dur="2000" advTm="7485"/>
    </mc:Choice>
    <mc:Fallback>
      <p:transition spd="slow" advTm="748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F71420B5-589D-32C9-F694-00CBE4875567}"/>
              </a:ext>
            </a:extLst>
          </p:cNvPr>
          <p:cNvSpPr/>
          <p:nvPr/>
        </p:nvSpPr>
        <p:spPr>
          <a:xfrm>
            <a:off x="0" y="0"/>
            <a:ext cx="12192000" cy="6858000"/>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F3952FE-CC58-EDF2-7FF1-03CB906090A0}"/>
              </a:ext>
            </a:extLst>
          </p:cNvPr>
          <p:cNvSpPr txBox="1"/>
          <p:nvPr/>
        </p:nvSpPr>
        <p:spPr>
          <a:xfrm>
            <a:off x="1553028" y="3013501"/>
            <a:ext cx="9085943" cy="830997"/>
          </a:xfrm>
          <a:prstGeom prst="rect">
            <a:avLst/>
          </a:prstGeom>
          <a:noFill/>
        </p:spPr>
        <p:txBody>
          <a:bodyPr wrap="square" rtlCol="0">
            <a:spAutoFit/>
          </a:bodyPr>
          <a:lstStyle/>
          <a:p>
            <a:pPr algn="ctr"/>
            <a:r>
              <a:rPr lang="en-US" altLang="ko-KR" sz="4800" b="1" dirty="0">
                <a:solidFill>
                  <a:schemeClr val="bg1"/>
                </a:solidFill>
                <a:latin typeface="+mj-lt"/>
              </a:rPr>
              <a:t>What’s my solution?</a:t>
            </a:r>
          </a:p>
        </p:txBody>
      </p:sp>
    </p:spTree>
    <p:extLst>
      <p:ext uri="{BB962C8B-B14F-4D97-AF65-F5344CB8AC3E}">
        <p14:creationId xmlns:p14="http://schemas.microsoft.com/office/powerpoint/2010/main" val="487815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빈 흰색 화면 스마트 폰입니다. | 프리미엄 벡터">
            <a:extLst>
              <a:ext uri="{FF2B5EF4-FFF2-40B4-BE49-F238E27FC236}">
                <a16:creationId xmlns:a16="http://schemas.microsoft.com/office/drawing/2014/main" id="{A7AE1604-9DAB-59B6-3321-A03FB9EE51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31" t="8695" r="28692" b="9004"/>
          <a:stretch/>
        </p:blipFill>
        <p:spPr bwMode="auto">
          <a:xfrm>
            <a:off x="8665668" y="1371337"/>
            <a:ext cx="3569683" cy="5268521"/>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C3F5D6EE-1CD9-5B4D-6D85-362430B8048D}"/>
              </a:ext>
            </a:extLst>
          </p:cNvPr>
          <p:cNvSpPr/>
          <p:nvPr/>
        </p:nvSpPr>
        <p:spPr>
          <a:xfrm>
            <a:off x="0" y="397973"/>
            <a:ext cx="165370" cy="749030"/>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D54E712D-076A-129D-2638-0A2B3F0680A5}"/>
              </a:ext>
            </a:extLst>
          </p:cNvPr>
          <p:cNvSpPr txBox="1"/>
          <p:nvPr/>
        </p:nvSpPr>
        <p:spPr>
          <a:xfrm>
            <a:off x="266219" y="480100"/>
            <a:ext cx="9086127" cy="584775"/>
          </a:xfrm>
          <a:prstGeom prst="rect">
            <a:avLst/>
          </a:prstGeom>
          <a:noFill/>
        </p:spPr>
        <p:txBody>
          <a:bodyPr wrap="square" rtlCol="0">
            <a:spAutoFit/>
          </a:bodyPr>
          <a:lstStyle/>
          <a:p>
            <a:r>
              <a:rPr lang="en-US" altLang="ko-KR" sz="3200" b="1" dirty="0"/>
              <a:t>Overall Algorithms</a:t>
            </a:r>
            <a:endParaRPr lang="ko-KR" altLang="en-US" sz="3200" b="1" dirty="0"/>
          </a:p>
        </p:txBody>
      </p:sp>
      <p:pic>
        <p:nvPicPr>
          <p:cNvPr id="5122" name="Picture 2" descr="서버 - 무료 컴퓨터개 아이콘">
            <a:extLst>
              <a:ext uri="{FF2B5EF4-FFF2-40B4-BE49-F238E27FC236}">
                <a16:creationId xmlns:a16="http://schemas.microsoft.com/office/drawing/2014/main" id="{D3D2255A-909E-8DBE-C115-D03B109C4A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0905" y="871879"/>
            <a:ext cx="1490189" cy="149018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대전 실시간 교통정보 CCTV 영상 보는법 : 네이버 블로그">
            <a:extLst>
              <a:ext uri="{FF2B5EF4-FFF2-40B4-BE49-F238E27FC236}">
                <a16:creationId xmlns:a16="http://schemas.microsoft.com/office/drawing/2014/main" id="{0B8DDD9C-62B6-619F-8864-C32A4B4774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247" y="3577582"/>
            <a:ext cx="3699944" cy="25020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81B10C-547B-EB74-470D-C9E44C4894A1}"/>
              </a:ext>
            </a:extLst>
          </p:cNvPr>
          <p:cNvSpPr txBox="1"/>
          <p:nvPr/>
        </p:nvSpPr>
        <p:spPr>
          <a:xfrm>
            <a:off x="950153" y="2670049"/>
            <a:ext cx="1609864" cy="923330"/>
          </a:xfrm>
          <a:prstGeom prst="rect">
            <a:avLst/>
          </a:prstGeom>
          <a:noFill/>
        </p:spPr>
        <p:txBody>
          <a:bodyPr wrap="none" rtlCol="0">
            <a:spAutoFit/>
          </a:bodyPr>
          <a:lstStyle/>
          <a:p>
            <a:r>
              <a:rPr lang="en-US" altLang="ko-KR" dirty="0"/>
              <a:t>Helmet.pt</a:t>
            </a:r>
          </a:p>
          <a:p>
            <a:r>
              <a:rPr lang="en-US" altLang="ko-KR" dirty="0"/>
              <a:t>Multi_Rider.pt</a:t>
            </a:r>
          </a:p>
          <a:p>
            <a:r>
              <a:rPr lang="en-US" altLang="ko-KR" dirty="0"/>
              <a:t>Scooter.pt</a:t>
            </a:r>
          </a:p>
        </p:txBody>
      </p:sp>
      <p:sp>
        <p:nvSpPr>
          <p:cNvPr id="3" name="화살표: 오른쪽 2">
            <a:extLst>
              <a:ext uri="{FF2B5EF4-FFF2-40B4-BE49-F238E27FC236}">
                <a16:creationId xmlns:a16="http://schemas.microsoft.com/office/drawing/2014/main" id="{4FF60FC9-8FDB-81A0-FBE6-0B82C7871BF2}"/>
              </a:ext>
            </a:extLst>
          </p:cNvPr>
          <p:cNvSpPr/>
          <p:nvPr/>
        </p:nvSpPr>
        <p:spPr>
          <a:xfrm rot="19644310">
            <a:off x="4347721" y="2743827"/>
            <a:ext cx="1549501" cy="451995"/>
          </a:xfrm>
          <a:prstGeom prst="rightArrow">
            <a:avLst>
              <a:gd name="adj1" fmla="val 50000"/>
              <a:gd name="adj2" fmla="val 73370"/>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화살표: 오른쪽 3">
            <a:extLst>
              <a:ext uri="{FF2B5EF4-FFF2-40B4-BE49-F238E27FC236}">
                <a16:creationId xmlns:a16="http://schemas.microsoft.com/office/drawing/2014/main" id="{1FF12A8E-785A-A144-4A7A-F3B45CA80EAD}"/>
              </a:ext>
            </a:extLst>
          </p:cNvPr>
          <p:cNvSpPr/>
          <p:nvPr/>
        </p:nvSpPr>
        <p:spPr>
          <a:xfrm rot="2407219">
            <a:off x="7177638" y="2200607"/>
            <a:ext cx="1386531" cy="548957"/>
          </a:xfrm>
          <a:prstGeom prst="rightArrow">
            <a:avLst>
              <a:gd name="adj1" fmla="val 50000"/>
              <a:gd name="adj2" fmla="val 73370"/>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02C2FBFA-876E-7CA3-294F-36B1E94C9327}"/>
              </a:ext>
            </a:extLst>
          </p:cNvPr>
          <p:cNvSpPr txBox="1"/>
          <p:nvPr/>
        </p:nvSpPr>
        <p:spPr>
          <a:xfrm>
            <a:off x="1479029" y="1342021"/>
            <a:ext cx="3962399" cy="1569660"/>
          </a:xfrm>
          <a:prstGeom prst="rect">
            <a:avLst/>
          </a:prstGeom>
          <a:noFill/>
        </p:spPr>
        <p:txBody>
          <a:bodyPr wrap="square" rtlCol="0">
            <a:spAutoFit/>
          </a:bodyPr>
          <a:lstStyle/>
          <a:p>
            <a:r>
              <a:rPr lang="en-US" altLang="ko-KR" sz="1200" b="0" i="0" dirty="0">
                <a:solidFill>
                  <a:srgbClr val="343541"/>
                </a:solidFill>
                <a:effectLst/>
                <a:latin typeface="+mj-lt"/>
              </a:rPr>
              <a:t>"</a:t>
            </a:r>
            <a:r>
              <a:rPr lang="en-US" altLang="ko-KR" sz="1200" b="0" i="0" dirty="0" err="1">
                <a:solidFill>
                  <a:srgbClr val="343541"/>
                </a:solidFill>
                <a:effectLst/>
                <a:latin typeface="+mj-lt"/>
              </a:rPr>
              <a:t>cctv_id</a:t>
            </a:r>
            <a:r>
              <a:rPr lang="en-US" altLang="ko-KR" sz="1200" b="0" i="0" dirty="0">
                <a:solidFill>
                  <a:srgbClr val="343541"/>
                </a:solidFill>
                <a:effectLst/>
                <a:latin typeface="+mj-lt"/>
              </a:rPr>
              <a:t>": "CCTV-12345", </a:t>
            </a:r>
          </a:p>
          <a:p>
            <a:r>
              <a:rPr lang="en-US" altLang="ko-KR" sz="1200" b="0" i="0" dirty="0">
                <a:solidFill>
                  <a:srgbClr val="343541"/>
                </a:solidFill>
                <a:effectLst/>
                <a:latin typeface="+mj-lt"/>
              </a:rPr>
              <a:t>"location": { "</a:t>
            </a:r>
            <a:r>
              <a:rPr lang="en-US" altLang="ko-KR" sz="1200" b="0" i="0" dirty="0" err="1">
                <a:solidFill>
                  <a:srgbClr val="343541"/>
                </a:solidFill>
                <a:effectLst/>
                <a:latin typeface="+mj-lt"/>
              </a:rPr>
              <a:t>lat</a:t>
            </a:r>
            <a:r>
              <a:rPr lang="en-US" altLang="ko-KR" sz="1200" b="0" i="0" dirty="0">
                <a:solidFill>
                  <a:srgbClr val="343541"/>
                </a:solidFill>
                <a:effectLst/>
                <a:latin typeface="+mj-lt"/>
              </a:rPr>
              <a:t>": 37.5665, "</a:t>
            </a:r>
            <a:r>
              <a:rPr lang="en-US" altLang="ko-KR" sz="1200" b="0" i="0" dirty="0" err="1">
                <a:solidFill>
                  <a:srgbClr val="343541"/>
                </a:solidFill>
                <a:effectLst/>
                <a:latin typeface="+mj-lt"/>
              </a:rPr>
              <a:t>lon</a:t>
            </a:r>
            <a:r>
              <a:rPr lang="en-US" altLang="ko-KR" sz="1200" b="0" i="0" dirty="0">
                <a:solidFill>
                  <a:srgbClr val="343541"/>
                </a:solidFill>
                <a:effectLst/>
                <a:latin typeface="+mj-lt"/>
              </a:rPr>
              <a:t>": 126.9780}, </a:t>
            </a:r>
          </a:p>
          <a:p>
            <a:r>
              <a:rPr lang="en-US" altLang="ko-KR" sz="1200" dirty="0">
                <a:solidFill>
                  <a:srgbClr val="343541"/>
                </a:solidFill>
                <a:latin typeface="+mj-lt"/>
              </a:rPr>
              <a:t>	</a:t>
            </a:r>
            <a:r>
              <a:rPr lang="en-US" altLang="ko-KR" sz="1200" b="0" i="0" dirty="0">
                <a:solidFill>
                  <a:srgbClr val="343541"/>
                </a:solidFill>
                <a:effectLst/>
                <a:latin typeface="+mj-lt"/>
              </a:rPr>
              <a:t>"timestamp": </a:t>
            </a:r>
            <a:r>
              <a:rPr lang="en-US" altLang="ko-KR" sz="1200" b="0" i="0" dirty="0" err="1">
                <a:solidFill>
                  <a:srgbClr val="343541"/>
                </a:solidFill>
                <a:effectLst/>
                <a:latin typeface="+mj-lt"/>
              </a:rPr>
              <a:t>current_time</a:t>
            </a:r>
            <a:r>
              <a:rPr lang="en-US" altLang="ko-KR" sz="1200" b="0" i="0" dirty="0">
                <a:solidFill>
                  <a:srgbClr val="343541"/>
                </a:solidFill>
                <a:effectLst/>
                <a:latin typeface="+mj-lt"/>
              </a:rPr>
              <a:t>, </a:t>
            </a:r>
          </a:p>
          <a:p>
            <a:r>
              <a:rPr lang="en-US" altLang="ko-KR" sz="1200" dirty="0">
                <a:solidFill>
                  <a:srgbClr val="343541"/>
                </a:solidFill>
                <a:latin typeface="+mj-lt"/>
              </a:rPr>
              <a:t>	</a:t>
            </a:r>
            <a:r>
              <a:rPr lang="en-US" altLang="ko-KR" sz="1200" b="0" i="0" dirty="0">
                <a:solidFill>
                  <a:srgbClr val="343541"/>
                </a:solidFill>
                <a:effectLst/>
                <a:latin typeface="+mj-lt"/>
              </a:rPr>
              <a:t>"detections":</a:t>
            </a:r>
          </a:p>
          <a:p>
            <a:r>
              <a:rPr lang="en-US" altLang="ko-KR" sz="1200" dirty="0">
                <a:solidFill>
                  <a:srgbClr val="343541"/>
                </a:solidFill>
                <a:latin typeface="+mj-lt"/>
              </a:rPr>
              <a:t>	</a:t>
            </a:r>
            <a:r>
              <a:rPr lang="en-US" altLang="ko-KR" sz="1200" b="0" i="0" dirty="0">
                <a:solidFill>
                  <a:srgbClr val="343541"/>
                </a:solidFill>
                <a:effectLst/>
                <a:latin typeface="+mj-lt"/>
              </a:rPr>
              <a:t> [ { </a:t>
            </a:r>
          </a:p>
          <a:p>
            <a:r>
              <a:rPr lang="en-US" altLang="ko-KR" sz="1200" dirty="0">
                <a:solidFill>
                  <a:srgbClr val="343541"/>
                </a:solidFill>
                <a:latin typeface="+mj-lt"/>
              </a:rPr>
              <a:t>	</a:t>
            </a:r>
            <a:r>
              <a:rPr lang="en-US" altLang="ko-KR" sz="1200" b="0" i="0" dirty="0">
                <a:solidFill>
                  <a:srgbClr val="343541"/>
                </a:solidFill>
                <a:effectLst/>
                <a:latin typeface="+mj-lt"/>
              </a:rPr>
              <a:t>"object": </a:t>
            </a:r>
            <a:r>
              <a:rPr lang="en-US" altLang="ko-KR" sz="1200" b="0" i="0" dirty="0" err="1">
                <a:solidFill>
                  <a:srgbClr val="343541"/>
                </a:solidFill>
                <a:effectLst/>
                <a:latin typeface="+mj-lt"/>
              </a:rPr>
              <a:t>results.names</a:t>
            </a:r>
            <a:r>
              <a:rPr lang="en-US" altLang="ko-KR" sz="1200" b="0" i="0" dirty="0">
                <a:solidFill>
                  <a:srgbClr val="343541"/>
                </a:solidFill>
                <a:effectLst/>
                <a:latin typeface="+mj-lt"/>
              </a:rPr>
              <a:t>[int(detection[5])],</a:t>
            </a:r>
          </a:p>
          <a:p>
            <a:r>
              <a:rPr lang="en-US" altLang="ko-KR" sz="1200" dirty="0">
                <a:solidFill>
                  <a:srgbClr val="343541"/>
                </a:solidFill>
                <a:latin typeface="+mj-lt"/>
              </a:rPr>
              <a:t>	</a:t>
            </a:r>
            <a:r>
              <a:rPr lang="en-US" altLang="ko-KR" sz="1200" b="0" i="0" dirty="0">
                <a:solidFill>
                  <a:srgbClr val="343541"/>
                </a:solidFill>
                <a:effectLst/>
                <a:latin typeface="+mj-lt"/>
              </a:rPr>
              <a:t> "confidence": float(detection[4]), </a:t>
            </a:r>
          </a:p>
          <a:p>
            <a:r>
              <a:rPr lang="en-US" altLang="ko-KR" sz="1200" dirty="0">
                <a:solidFill>
                  <a:srgbClr val="343541"/>
                </a:solidFill>
                <a:latin typeface="+mj-lt"/>
              </a:rPr>
              <a:t>	</a:t>
            </a:r>
            <a:r>
              <a:rPr lang="en-US" altLang="ko-KR" sz="1200" b="0" i="0" dirty="0">
                <a:solidFill>
                  <a:srgbClr val="343541"/>
                </a:solidFill>
                <a:effectLst/>
                <a:latin typeface="+mj-lt"/>
              </a:rPr>
              <a:t>"</a:t>
            </a:r>
            <a:r>
              <a:rPr lang="en-US" altLang="ko-KR" sz="1200" b="0" i="0" dirty="0" err="1">
                <a:solidFill>
                  <a:srgbClr val="343541"/>
                </a:solidFill>
                <a:effectLst/>
                <a:latin typeface="+mj-lt"/>
              </a:rPr>
              <a:t>bbox</a:t>
            </a:r>
            <a:r>
              <a:rPr lang="en-US" altLang="ko-KR" sz="1200" b="0" i="0" dirty="0">
                <a:solidFill>
                  <a:srgbClr val="343541"/>
                </a:solidFill>
                <a:effectLst/>
                <a:latin typeface="+mj-lt"/>
              </a:rPr>
              <a:t>": detection[:4] }</a:t>
            </a:r>
            <a:endParaRPr lang="ko-KR" altLang="en-US" sz="1200" dirty="0">
              <a:latin typeface="+mj-lt"/>
            </a:endParaRPr>
          </a:p>
        </p:txBody>
      </p:sp>
      <p:pic>
        <p:nvPicPr>
          <p:cNvPr id="5134" name="Picture 14" descr="파이어베이스'(Firebase)란 무엇인가? 파이어베이스 심층 탐구 : 상편 - wishket">
            <a:extLst>
              <a:ext uri="{FF2B5EF4-FFF2-40B4-BE49-F238E27FC236}">
                <a16:creationId xmlns:a16="http://schemas.microsoft.com/office/drawing/2014/main" id="{C9ECF94D-90DE-9C6F-043C-73083BEFDB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1263" y="173638"/>
            <a:ext cx="990120" cy="13389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B2F24B6-40D1-1D92-CE57-BCC6A4F89DD5}"/>
              </a:ext>
            </a:extLst>
          </p:cNvPr>
          <p:cNvSpPr txBox="1"/>
          <p:nvPr/>
        </p:nvSpPr>
        <p:spPr>
          <a:xfrm>
            <a:off x="6282432" y="4220868"/>
            <a:ext cx="2435025" cy="2308324"/>
          </a:xfrm>
          <a:prstGeom prst="rect">
            <a:avLst/>
          </a:prstGeom>
          <a:noFill/>
        </p:spPr>
        <p:txBody>
          <a:bodyPr wrap="square">
            <a:spAutoFit/>
          </a:bodyPr>
          <a:lstStyle/>
          <a:p>
            <a:pPr algn="l"/>
            <a:r>
              <a:rPr lang="en-US" altLang="ko-KR" sz="1200" dirty="0">
                <a:solidFill>
                  <a:srgbClr val="000000"/>
                </a:solidFill>
                <a:effectLst/>
                <a:latin typeface="한컴 고딕" panose="02000500000000000000" pitchFamily="2" charset="-127"/>
                <a:ea typeface="한컴 고딕" panose="02000500000000000000" pitchFamily="2" charset="-127"/>
              </a:rPr>
              <a:t>{ </a:t>
            </a:r>
            <a:endParaRPr lang="en-US" altLang="ko-KR" sz="1200" dirty="0">
              <a:effectLst/>
            </a:endParaRPr>
          </a:p>
          <a:p>
            <a:pPr algn="l"/>
            <a:r>
              <a:rPr lang="en-US" altLang="ko-KR" sz="1200" dirty="0" err="1">
                <a:solidFill>
                  <a:srgbClr val="000000"/>
                </a:solidFill>
                <a:effectLst/>
                <a:latin typeface="한컴 고딕" panose="02000500000000000000" pitchFamily="2" charset="-127"/>
                <a:ea typeface="한컴 고딕" panose="02000500000000000000" pitchFamily="2" charset="-127"/>
              </a:rPr>
              <a:t>ride_ID</a:t>
            </a:r>
            <a:r>
              <a:rPr lang="en-US" altLang="ko-KR" sz="1200" dirty="0">
                <a:solidFill>
                  <a:srgbClr val="000000"/>
                </a:solidFill>
                <a:effectLst/>
                <a:latin typeface="한컴 고딕" panose="02000500000000000000" pitchFamily="2" charset="-127"/>
                <a:ea typeface="한컴 고딕" panose="02000500000000000000" pitchFamily="2" charset="-127"/>
              </a:rPr>
              <a:t> : RCD_45</a:t>
            </a:r>
            <a:endParaRPr lang="en-US" altLang="ko-KR" sz="1200" dirty="0">
              <a:effectLst/>
            </a:endParaRPr>
          </a:p>
          <a:p>
            <a:pPr algn="l"/>
            <a:r>
              <a:rPr lang="en-US" altLang="ko-KR" sz="1200" dirty="0" err="1">
                <a:solidFill>
                  <a:srgbClr val="000000"/>
                </a:solidFill>
                <a:effectLst/>
                <a:latin typeface="한컴 고딕" panose="02000500000000000000" pitchFamily="2" charset="-127"/>
                <a:ea typeface="한컴 고딕" panose="02000500000000000000" pitchFamily="2" charset="-127"/>
              </a:rPr>
              <a:t>user_ID</a:t>
            </a:r>
            <a:r>
              <a:rPr lang="en-US" altLang="ko-KR" sz="1200" dirty="0">
                <a:solidFill>
                  <a:srgbClr val="000000"/>
                </a:solidFill>
                <a:effectLst/>
                <a:latin typeface="한컴 고딕" panose="02000500000000000000" pitchFamily="2" charset="-127"/>
                <a:ea typeface="한컴 고딕" panose="02000500000000000000" pitchFamily="2" charset="-127"/>
              </a:rPr>
              <a:t> : USER123</a:t>
            </a:r>
            <a:endParaRPr lang="en-US" altLang="ko-KR" sz="1200" dirty="0">
              <a:effectLst/>
            </a:endParaRPr>
          </a:p>
          <a:p>
            <a:pPr algn="l"/>
            <a:r>
              <a:rPr lang="en-US" altLang="ko-KR" sz="1200" dirty="0" err="1">
                <a:solidFill>
                  <a:srgbClr val="000000"/>
                </a:solidFill>
                <a:effectLst/>
                <a:latin typeface="한컴 고딕" panose="02000500000000000000" pitchFamily="2" charset="-127"/>
                <a:ea typeface="한컴 고딕" panose="02000500000000000000" pitchFamily="2" charset="-127"/>
              </a:rPr>
              <a:t>ride_start_at</a:t>
            </a:r>
            <a:r>
              <a:rPr lang="en-US" altLang="ko-KR" sz="1200" dirty="0">
                <a:solidFill>
                  <a:srgbClr val="000000"/>
                </a:solidFill>
                <a:effectLst/>
                <a:latin typeface="한컴 고딕" panose="02000500000000000000" pitchFamily="2" charset="-127"/>
                <a:ea typeface="한컴 고딕" panose="02000500000000000000" pitchFamily="2" charset="-127"/>
              </a:rPr>
              <a:t> : 202308010000</a:t>
            </a:r>
            <a:endParaRPr lang="en-US" altLang="ko-KR" sz="1200" dirty="0">
              <a:effectLst/>
            </a:endParaRPr>
          </a:p>
          <a:p>
            <a:pPr algn="l"/>
            <a:r>
              <a:rPr lang="en-US" altLang="ko-KR" sz="1200" dirty="0" err="1">
                <a:solidFill>
                  <a:srgbClr val="000000"/>
                </a:solidFill>
                <a:effectLst/>
                <a:latin typeface="한컴 고딕" panose="02000500000000000000" pitchFamily="2" charset="-127"/>
                <a:ea typeface="한컴 고딕" panose="02000500000000000000" pitchFamily="2" charset="-127"/>
              </a:rPr>
              <a:t>ride_ent_at</a:t>
            </a:r>
            <a:r>
              <a:rPr lang="en-US" altLang="ko-KR" sz="1200" dirty="0">
                <a:solidFill>
                  <a:srgbClr val="000000"/>
                </a:solidFill>
                <a:effectLst/>
                <a:latin typeface="한컴 고딕" panose="02000500000000000000" pitchFamily="2" charset="-127"/>
                <a:ea typeface="한컴 고딕" panose="02000500000000000000" pitchFamily="2" charset="-127"/>
              </a:rPr>
              <a:t> : 202308010100</a:t>
            </a:r>
            <a:endParaRPr lang="en-US" altLang="ko-KR" sz="1200" dirty="0">
              <a:effectLst/>
            </a:endParaRPr>
          </a:p>
          <a:p>
            <a:pPr algn="l"/>
            <a:r>
              <a:rPr lang="en-US" altLang="ko-KR" sz="1200" dirty="0" err="1">
                <a:solidFill>
                  <a:srgbClr val="000000"/>
                </a:solidFill>
                <a:effectLst/>
                <a:latin typeface="한컴 고딕" panose="02000500000000000000" pitchFamily="2" charset="-127"/>
                <a:ea typeface="한컴 고딕" panose="02000500000000000000" pitchFamily="2" charset="-127"/>
              </a:rPr>
              <a:t>ride_time</a:t>
            </a:r>
            <a:r>
              <a:rPr lang="en-US" altLang="ko-KR" sz="1200" dirty="0">
                <a:solidFill>
                  <a:srgbClr val="000000"/>
                </a:solidFill>
                <a:effectLst/>
                <a:latin typeface="한컴 고딕" panose="02000500000000000000" pitchFamily="2" charset="-127"/>
                <a:ea typeface="한컴 고딕" panose="02000500000000000000" pitchFamily="2" charset="-127"/>
              </a:rPr>
              <a:t> : 202308010200</a:t>
            </a:r>
            <a:endParaRPr lang="en-US" altLang="ko-KR" sz="1200" dirty="0">
              <a:effectLst/>
            </a:endParaRPr>
          </a:p>
          <a:p>
            <a:pPr algn="l"/>
            <a:r>
              <a:rPr lang="en-US" altLang="ko-KR" sz="1200" dirty="0" err="1">
                <a:solidFill>
                  <a:srgbClr val="000000"/>
                </a:solidFill>
                <a:effectLst/>
                <a:latin typeface="한컴 고딕" panose="02000500000000000000" pitchFamily="2" charset="-127"/>
                <a:ea typeface="한컴 고딕" panose="02000500000000000000" pitchFamily="2" charset="-127"/>
              </a:rPr>
              <a:t>ride_distance</a:t>
            </a:r>
            <a:r>
              <a:rPr lang="en-US" altLang="ko-KR" sz="1200" dirty="0">
                <a:solidFill>
                  <a:srgbClr val="000000"/>
                </a:solidFill>
                <a:effectLst/>
                <a:latin typeface="한컴 고딕" panose="02000500000000000000" pitchFamily="2" charset="-127"/>
                <a:ea typeface="한컴 고딕" panose="02000500000000000000" pitchFamily="2" charset="-127"/>
              </a:rPr>
              <a:t> : </a:t>
            </a:r>
            <a:r>
              <a:rPr lang="en-US" altLang="ko-KR" sz="1200" dirty="0">
                <a:solidFill>
                  <a:srgbClr val="000000"/>
                </a:solidFill>
                <a:latin typeface="한컴 고딕" panose="02000500000000000000" pitchFamily="2" charset="-127"/>
                <a:ea typeface="한컴 고딕" panose="02000500000000000000" pitchFamily="2" charset="-127"/>
              </a:rPr>
              <a:t>476</a:t>
            </a:r>
            <a:endParaRPr lang="en-US" altLang="ko-KR" sz="1200" dirty="0">
              <a:effectLst/>
            </a:endParaRPr>
          </a:p>
          <a:p>
            <a:pPr algn="l"/>
            <a:r>
              <a:rPr lang="en-US" altLang="ko-KR" sz="1200" dirty="0" err="1">
                <a:solidFill>
                  <a:srgbClr val="000000"/>
                </a:solidFill>
                <a:effectLst/>
                <a:latin typeface="한컴 고딕" panose="02000500000000000000" pitchFamily="2" charset="-127"/>
                <a:ea typeface="한컴 고딕" panose="02000500000000000000" pitchFamily="2" charset="-127"/>
              </a:rPr>
              <a:t>start_area_code</a:t>
            </a:r>
            <a:r>
              <a:rPr lang="en-US" altLang="ko-KR" sz="1200" dirty="0">
                <a:solidFill>
                  <a:srgbClr val="000000"/>
                </a:solidFill>
                <a:effectLst/>
                <a:latin typeface="한컴 고딕" panose="02000500000000000000" pitchFamily="2" charset="-127"/>
                <a:ea typeface="한컴 고딕" panose="02000500000000000000" pitchFamily="2" charset="-127"/>
              </a:rPr>
              <a:t> : 41</a:t>
            </a:r>
            <a:endParaRPr lang="en-US" altLang="ko-KR" sz="1200" dirty="0">
              <a:effectLst/>
            </a:endParaRPr>
          </a:p>
          <a:p>
            <a:pPr algn="l"/>
            <a:r>
              <a:rPr lang="en-US" altLang="ko-KR" sz="1200" dirty="0" err="1">
                <a:solidFill>
                  <a:srgbClr val="000000"/>
                </a:solidFill>
                <a:effectLst/>
                <a:latin typeface="한컴 고딕" panose="02000500000000000000" pitchFamily="2" charset="-127"/>
                <a:ea typeface="한컴 고딕" panose="02000500000000000000" pitchFamily="2" charset="-127"/>
              </a:rPr>
              <a:t>end_area_code</a:t>
            </a:r>
            <a:r>
              <a:rPr lang="en-US" altLang="ko-KR" sz="1200" dirty="0">
                <a:solidFill>
                  <a:srgbClr val="000000"/>
                </a:solidFill>
                <a:effectLst/>
                <a:latin typeface="한컴 고딕" panose="02000500000000000000" pitchFamily="2" charset="-127"/>
                <a:ea typeface="한컴 고딕" panose="02000500000000000000" pitchFamily="2" charset="-127"/>
              </a:rPr>
              <a:t> : 11</a:t>
            </a:r>
            <a:endParaRPr lang="en-US" altLang="ko-KR" sz="1200" dirty="0">
              <a:effectLst/>
            </a:endParaRPr>
          </a:p>
          <a:p>
            <a:pPr algn="l"/>
            <a:r>
              <a:rPr lang="en-US" altLang="ko-KR" sz="1200" dirty="0" err="1">
                <a:solidFill>
                  <a:srgbClr val="000000"/>
                </a:solidFill>
                <a:effectLst/>
                <a:latin typeface="한컴 고딕" panose="02000500000000000000" pitchFamily="2" charset="-127"/>
                <a:ea typeface="한컴 고딕" panose="02000500000000000000" pitchFamily="2" charset="-127"/>
              </a:rPr>
              <a:t>vehicle_type</a:t>
            </a:r>
            <a:r>
              <a:rPr lang="en-US" altLang="ko-KR" sz="1200" dirty="0">
                <a:solidFill>
                  <a:srgbClr val="000000"/>
                </a:solidFill>
                <a:effectLst/>
                <a:latin typeface="한컴 고딕" panose="02000500000000000000" pitchFamily="2" charset="-127"/>
                <a:ea typeface="한컴 고딕" panose="02000500000000000000" pitchFamily="2" charset="-127"/>
              </a:rPr>
              <a:t> : 01</a:t>
            </a:r>
            <a:endParaRPr lang="en-US" altLang="ko-KR" sz="1200" dirty="0">
              <a:effectLst/>
            </a:endParaRPr>
          </a:p>
          <a:p>
            <a:pPr algn="l"/>
            <a:r>
              <a:rPr lang="en-US" altLang="ko-KR" sz="1200" dirty="0" err="1">
                <a:solidFill>
                  <a:srgbClr val="000000"/>
                </a:solidFill>
                <a:effectLst/>
                <a:latin typeface="한컴 고딕" panose="02000500000000000000" pitchFamily="2" charset="-127"/>
                <a:ea typeface="한컴 고딕" panose="02000500000000000000" pitchFamily="2" charset="-127"/>
              </a:rPr>
              <a:t>created_at</a:t>
            </a:r>
            <a:r>
              <a:rPr lang="en-US" altLang="ko-KR" sz="1200" dirty="0">
                <a:solidFill>
                  <a:srgbClr val="000000"/>
                </a:solidFill>
                <a:effectLst/>
                <a:latin typeface="한컴 고딕" panose="02000500000000000000" pitchFamily="2" charset="-127"/>
                <a:ea typeface="한컴 고딕" panose="02000500000000000000" pitchFamily="2" charset="-127"/>
              </a:rPr>
              <a:t> : 202308012350</a:t>
            </a:r>
            <a:endParaRPr lang="en-US" altLang="ko-KR" sz="1200" dirty="0">
              <a:effectLst/>
            </a:endParaRPr>
          </a:p>
          <a:p>
            <a:pPr algn="l"/>
            <a:r>
              <a:rPr lang="en-US" altLang="ko-KR" sz="1200" dirty="0">
                <a:solidFill>
                  <a:srgbClr val="000000"/>
                </a:solidFill>
                <a:effectLst/>
                <a:latin typeface="한컴 고딕" panose="02000500000000000000" pitchFamily="2" charset="-127"/>
                <a:ea typeface="한컴 고딕" panose="02000500000000000000" pitchFamily="2" charset="-127"/>
              </a:rPr>
              <a:t>}</a:t>
            </a:r>
            <a:endParaRPr lang="en-US" altLang="ko-KR" sz="1200" dirty="0">
              <a:effectLst/>
            </a:endParaRPr>
          </a:p>
        </p:txBody>
      </p:sp>
      <p:pic>
        <p:nvPicPr>
          <p:cNvPr id="11" name="그림 10">
            <a:extLst>
              <a:ext uri="{FF2B5EF4-FFF2-40B4-BE49-F238E27FC236}">
                <a16:creationId xmlns:a16="http://schemas.microsoft.com/office/drawing/2014/main" id="{67CD348E-5DAC-30BD-4206-63AFB8E63BA3}"/>
              </a:ext>
            </a:extLst>
          </p:cNvPr>
          <p:cNvPicPr>
            <a:picLocks noChangeAspect="1"/>
          </p:cNvPicPr>
          <p:nvPr/>
        </p:nvPicPr>
        <p:blipFill>
          <a:blip r:embed="rId6"/>
          <a:stretch>
            <a:fillRect/>
          </a:stretch>
        </p:blipFill>
        <p:spPr>
          <a:xfrm>
            <a:off x="8950049" y="2362067"/>
            <a:ext cx="3000920" cy="3717602"/>
          </a:xfrm>
          <a:prstGeom prst="rect">
            <a:avLst/>
          </a:prstGeom>
        </p:spPr>
      </p:pic>
      <p:pic>
        <p:nvPicPr>
          <p:cNvPr id="5136" name="Picture 16" descr="Flutter 란?">
            <a:extLst>
              <a:ext uri="{FF2B5EF4-FFF2-40B4-BE49-F238E27FC236}">
                <a16:creationId xmlns:a16="http://schemas.microsoft.com/office/drawing/2014/main" id="{9E9B7C8A-7BAF-560E-B59E-FF0E81FBD5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5813" y="2958910"/>
            <a:ext cx="1030189" cy="1030189"/>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a:extLst>
              <a:ext uri="{FF2B5EF4-FFF2-40B4-BE49-F238E27FC236}">
                <a16:creationId xmlns:a16="http://schemas.microsoft.com/office/drawing/2014/main" id="{778E77A9-1597-0427-6A7B-6D1D471E80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53758" y="2962223"/>
            <a:ext cx="959447" cy="103018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46B6BC4-FB7C-A60D-6578-F1CFFF0954FA}"/>
              </a:ext>
            </a:extLst>
          </p:cNvPr>
          <p:cNvSpPr txBox="1"/>
          <p:nvPr/>
        </p:nvSpPr>
        <p:spPr>
          <a:xfrm>
            <a:off x="2496097" y="6079669"/>
            <a:ext cx="744243" cy="369332"/>
          </a:xfrm>
          <a:prstGeom prst="rect">
            <a:avLst/>
          </a:prstGeom>
          <a:noFill/>
        </p:spPr>
        <p:txBody>
          <a:bodyPr wrap="none" rtlCol="0">
            <a:spAutoFit/>
          </a:bodyPr>
          <a:lstStyle/>
          <a:p>
            <a:r>
              <a:rPr lang="en-US" altLang="ko-KR" dirty="0"/>
              <a:t>CCTV</a:t>
            </a:r>
          </a:p>
        </p:txBody>
      </p:sp>
      <p:sp>
        <p:nvSpPr>
          <p:cNvPr id="17" name="TextBox 16">
            <a:extLst>
              <a:ext uri="{FF2B5EF4-FFF2-40B4-BE49-F238E27FC236}">
                <a16:creationId xmlns:a16="http://schemas.microsoft.com/office/drawing/2014/main" id="{5F39B636-86EE-77F0-3562-2765ABDF6A0F}"/>
              </a:ext>
            </a:extLst>
          </p:cNvPr>
          <p:cNvSpPr txBox="1"/>
          <p:nvPr/>
        </p:nvSpPr>
        <p:spPr>
          <a:xfrm>
            <a:off x="5675378" y="470774"/>
            <a:ext cx="840808" cy="369332"/>
          </a:xfrm>
          <a:prstGeom prst="rect">
            <a:avLst/>
          </a:prstGeom>
          <a:noFill/>
        </p:spPr>
        <p:txBody>
          <a:bodyPr wrap="none" rtlCol="0">
            <a:spAutoFit/>
          </a:bodyPr>
          <a:lstStyle/>
          <a:p>
            <a:r>
              <a:rPr lang="en-US" altLang="ko-KR" dirty="0"/>
              <a:t>Server</a:t>
            </a:r>
          </a:p>
        </p:txBody>
      </p:sp>
      <p:sp>
        <p:nvSpPr>
          <p:cNvPr id="19" name="TextBox 18">
            <a:extLst>
              <a:ext uri="{FF2B5EF4-FFF2-40B4-BE49-F238E27FC236}">
                <a16:creationId xmlns:a16="http://schemas.microsoft.com/office/drawing/2014/main" id="{D6F3D88B-01B0-99EE-CC85-24CC00B353EF}"/>
              </a:ext>
            </a:extLst>
          </p:cNvPr>
          <p:cNvSpPr txBox="1"/>
          <p:nvPr/>
        </p:nvSpPr>
        <p:spPr>
          <a:xfrm>
            <a:off x="10014378" y="1682036"/>
            <a:ext cx="1023471" cy="369332"/>
          </a:xfrm>
          <a:prstGeom prst="rect">
            <a:avLst/>
          </a:prstGeom>
          <a:noFill/>
        </p:spPr>
        <p:txBody>
          <a:bodyPr wrap="square" rtlCol="0">
            <a:spAutoFit/>
          </a:bodyPr>
          <a:lstStyle/>
          <a:p>
            <a:r>
              <a:rPr lang="en-US" altLang="ko-KR" dirty="0"/>
              <a:t>Clients</a:t>
            </a:r>
          </a:p>
        </p:txBody>
      </p:sp>
      <p:pic>
        <p:nvPicPr>
          <p:cNvPr id="5143" name="_x587816224">
            <a:extLst>
              <a:ext uri="{FF2B5EF4-FFF2-40B4-BE49-F238E27FC236}">
                <a16:creationId xmlns:a16="http://schemas.microsoft.com/office/drawing/2014/main" id="{9304B7E5-A4F8-1330-D6ED-D563C70841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51846" y="4265331"/>
            <a:ext cx="370264" cy="370264"/>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인공 지능 - 무료 과학 기술개 아이콘">
            <a:extLst>
              <a:ext uri="{FF2B5EF4-FFF2-40B4-BE49-F238E27FC236}">
                <a16:creationId xmlns:a16="http://schemas.microsoft.com/office/drawing/2014/main" id="{A656911F-8683-3B64-6442-73307518A1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225" y="2566593"/>
            <a:ext cx="923910" cy="923910"/>
          </a:xfrm>
          <a:prstGeom prst="rect">
            <a:avLst/>
          </a:prstGeom>
          <a:noFill/>
          <a:extLst>
            <a:ext uri="{909E8E84-426E-40DD-AFC4-6F175D3DCCD1}">
              <a14:hiddenFill xmlns:a14="http://schemas.microsoft.com/office/drawing/2010/main">
                <a:solidFill>
                  <a:srgbClr val="FFFFFF"/>
                </a:solidFill>
              </a14:hiddenFill>
            </a:ext>
          </a:extLst>
        </p:spPr>
      </p:pic>
      <p:sp>
        <p:nvSpPr>
          <p:cNvPr id="23" name="사각형: 둥근 모서리 22">
            <a:extLst>
              <a:ext uri="{FF2B5EF4-FFF2-40B4-BE49-F238E27FC236}">
                <a16:creationId xmlns:a16="http://schemas.microsoft.com/office/drawing/2014/main" id="{B0F2911B-4B60-5CA3-942B-0EBE024D7C99}"/>
              </a:ext>
            </a:extLst>
          </p:cNvPr>
          <p:cNvSpPr/>
          <p:nvPr/>
        </p:nvSpPr>
        <p:spPr>
          <a:xfrm>
            <a:off x="8930375" y="2257252"/>
            <a:ext cx="2975731" cy="618681"/>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500" b="1" dirty="0">
                <a:solidFill>
                  <a:schemeClr val="bg2">
                    <a:lumMod val="25000"/>
                  </a:schemeClr>
                </a:solidFill>
              </a:rPr>
              <a:t>You're not wearing a helmet. The penalty is 100,000 won.</a:t>
            </a:r>
            <a:endParaRPr lang="ko-KR" altLang="en-US" sz="1500" b="1" dirty="0">
              <a:solidFill>
                <a:schemeClr val="bg2">
                  <a:lumMod val="25000"/>
                </a:schemeClr>
              </a:solidFill>
            </a:endParaRPr>
          </a:p>
        </p:txBody>
      </p:sp>
      <p:sp>
        <p:nvSpPr>
          <p:cNvPr id="25" name="_x637031608">
            <a:extLst>
              <a:ext uri="{FF2B5EF4-FFF2-40B4-BE49-F238E27FC236}">
                <a16:creationId xmlns:a16="http://schemas.microsoft.com/office/drawing/2014/main" id="{4CC01335-6A44-0948-51E1-32C4866BBEDC}"/>
              </a:ext>
            </a:extLst>
          </p:cNvPr>
          <p:cNvSpPr>
            <a:spLocks noChangeArrowheads="1"/>
          </p:cNvSpPr>
          <p:nvPr/>
        </p:nvSpPr>
        <p:spPr bwMode="auto">
          <a:xfrm>
            <a:off x="9855288" y="3761848"/>
            <a:ext cx="360525" cy="80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5000" b="1" i="0" u="none" strike="noStrike" cap="none" normalizeH="0" baseline="0" dirty="0">
                <a:ln>
                  <a:noFill/>
                </a:ln>
                <a:solidFill>
                  <a:srgbClr val="FF0000"/>
                </a:solidFill>
                <a:effectLst/>
                <a:latin typeface="Calibri" panose="020F0502020204030204" pitchFamily="34" charset="0"/>
                <a:ea typeface="?? ??"/>
              </a:rPr>
              <a:t>!</a:t>
            </a:r>
            <a:endParaRPr kumimoji="0" lang="en-US" altLang="ko-KR" sz="5000" b="0" i="0" u="none" strike="noStrike" cap="none" normalizeH="0" baseline="0" dirty="0">
              <a:ln>
                <a:noFill/>
              </a:ln>
              <a:solidFill>
                <a:schemeClr val="tx1"/>
              </a:solidFill>
              <a:effectLst/>
              <a:latin typeface="Arial" panose="020B0604020202020204" pitchFamily="34" charset="0"/>
            </a:endParaRPr>
          </a:p>
        </p:txBody>
      </p:sp>
      <p:sp>
        <p:nvSpPr>
          <p:cNvPr id="28" name="자유형: 도형 27">
            <a:extLst>
              <a:ext uri="{FF2B5EF4-FFF2-40B4-BE49-F238E27FC236}">
                <a16:creationId xmlns:a16="http://schemas.microsoft.com/office/drawing/2014/main" id="{7F6F3BEC-D920-3BAB-842A-6D43F5C5A329}"/>
              </a:ext>
            </a:extLst>
          </p:cNvPr>
          <p:cNvSpPr/>
          <p:nvPr/>
        </p:nvSpPr>
        <p:spPr>
          <a:xfrm>
            <a:off x="1056640" y="3576320"/>
            <a:ext cx="2951480" cy="2499360"/>
          </a:xfrm>
          <a:custGeom>
            <a:avLst/>
            <a:gdLst>
              <a:gd name="connsiteX0" fmla="*/ 350520 w 2951480"/>
              <a:gd name="connsiteY0" fmla="*/ 0 h 2499360"/>
              <a:gd name="connsiteX1" fmla="*/ 0 w 2951480"/>
              <a:gd name="connsiteY1" fmla="*/ 2499360 h 2499360"/>
              <a:gd name="connsiteX2" fmla="*/ 2951480 w 2951480"/>
              <a:gd name="connsiteY2" fmla="*/ 2494280 h 2499360"/>
              <a:gd name="connsiteX3" fmla="*/ 726440 w 2951480"/>
              <a:gd name="connsiteY3" fmla="*/ 10160 h 2499360"/>
              <a:gd name="connsiteX4" fmla="*/ 350520 w 2951480"/>
              <a:gd name="connsiteY4" fmla="*/ 0 h 2499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1480" h="2499360">
                <a:moveTo>
                  <a:pt x="350520" y="0"/>
                </a:moveTo>
                <a:lnTo>
                  <a:pt x="0" y="2499360"/>
                </a:lnTo>
                <a:lnTo>
                  <a:pt x="2951480" y="2494280"/>
                </a:lnTo>
                <a:lnTo>
                  <a:pt x="726440" y="10160"/>
                </a:lnTo>
                <a:lnTo>
                  <a:pt x="350520" y="0"/>
                </a:lnTo>
                <a:close/>
              </a:path>
            </a:pathLst>
          </a:custGeom>
          <a:solidFill>
            <a:schemeClr val="accent5">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자유형: 도형 30">
            <a:extLst>
              <a:ext uri="{FF2B5EF4-FFF2-40B4-BE49-F238E27FC236}">
                <a16:creationId xmlns:a16="http://schemas.microsoft.com/office/drawing/2014/main" id="{39B016C2-4249-E0B4-0A46-F65FE9CCD186}"/>
              </a:ext>
            </a:extLst>
          </p:cNvPr>
          <p:cNvSpPr/>
          <p:nvPr/>
        </p:nvSpPr>
        <p:spPr>
          <a:xfrm>
            <a:off x="1803400" y="3571240"/>
            <a:ext cx="2905760" cy="2504440"/>
          </a:xfrm>
          <a:custGeom>
            <a:avLst/>
            <a:gdLst>
              <a:gd name="connsiteX0" fmla="*/ 0 w 2905760"/>
              <a:gd name="connsiteY0" fmla="*/ 0 h 2504440"/>
              <a:gd name="connsiteX1" fmla="*/ 2214880 w 2905760"/>
              <a:gd name="connsiteY1" fmla="*/ 2504440 h 2504440"/>
              <a:gd name="connsiteX2" fmla="*/ 2905760 w 2905760"/>
              <a:gd name="connsiteY2" fmla="*/ 2499360 h 2504440"/>
              <a:gd name="connsiteX3" fmla="*/ 492760 w 2905760"/>
              <a:gd name="connsiteY3" fmla="*/ 20320 h 2504440"/>
              <a:gd name="connsiteX4" fmla="*/ 0 w 2905760"/>
              <a:gd name="connsiteY4" fmla="*/ 0 h 250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5760" h="2504440">
                <a:moveTo>
                  <a:pt x="0" y="0"/>
                </a:moveTo>
                <a:lnTo>
                  <a:pt x="2214880" y="2504440"/>
                </a:lnTo>
                <a:lnTo>
                  <a:pt x="2905760" y="2499360"/>
                </a:lnTo>
                <a:lnTo>
                  <a:pt x="492760" y="20320"/>
                </a:lnTo>
                <a:lnTo>
                  <a:pt x="0" y="0"/>
                </a:lnTo>
                <a:close/>
              </a:path>
            </a:pathLst>
          </a:custGeom>
          <a:solidFill>
            <a:srgbClr val="FF999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399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46"/>
                                        </p:tgtEl>
                                        <p:attrNameLst>
                                          <p:attrName>style.visibility</p:attrName>
                                        </p:attrNameLst>
                                      </p:cBhvr>
                                      <p:to>
                                        <p:strVal val="visible"/>
                                      </p:to>
                                    </p:set>
                                    <p:animEffect transition="in" filter="fade">
                                      <p:cBhvr>
                                        <p:cTn id="7" dur="500"/>
                                        <p:tgtEl>
                                          <p:spTgt spid="51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nodeType="withEffect">
                                  <p:stCondLst>
                                    <p:cond delay="0"/>
                                  </p:stCondLst>
                                  <p:childTnLst>
                                    <p:set>
                                      <p:cBhvr>
                                        <p:cTn id="22" dur="1" fill="hold">
                                          <p:stCondLst>
                                            <p:cond delay="0"/>
                                          </p:stCondLst>
                                        </p:cTn>
                                        <p:tgtEl>
                                          <p:spTgt spid="5143"/>
                                        </p:tgtEl>
                                        <p:attrNameLst>
                                          <p:attrName>style.visibility</p:attrName>
                                        </p:attrNameLst>
                                      </p:cBhvr>
                                      <p:to>
                                        <p:strVal val="visible"/>
                                      </p:to>
                                    </p:set>
                                    <p:animEffect transition="in" filter="fade">
                                      <p:cBhvr>
                                        <p:cTn id="23" dur="500"/>
                                        <p:tgtEl>
                                          <p:spTgt spid="514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P spid="23" grpId="0" animBg="1"/>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3F5D6EE-1CD9-5B4D-6D85-362430B8048D}"/>
              </a:ext>
            </a:extLst>
          </p:cNvPr>
          <p:cNvSpPr/>
          <p:nvPr/>
        </p:nvSpPr>
        <p:spPr>
          <a:xfrm>
            <a:off x="0" y="397973"/>
            <a:ext cx="165370" cy="749030"/>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D54E712D-076A-129D-2638-0A2B3F0680A5}"/>
              </a:ext>
            </a:extLst>
          </p:cNvPr>
          <p:cNvSpPr txBox="1"/>
          <p:nvPr/>
        </p:nvSpPr>
        <p:spPr>
          <a:xfrm>
            <a:off x="266219" y="480100"/>
            <a:ext cx="9086127" cy="584775"/>
          </a:xfrm>
          <a:prstGeom prst="rect">
            <a:avLst/>
          </a:prstGeom>
          <a:noFill/>
        </p:spPr>
        <p:txBody>
          <a:bodyPr wrap="square" rtlCol="0">
            <a:spAutoFit/>
          </a:bodyPr>
          <a:lstStyle/>
          <a:p>
            <a:r>
              <a:rPr lang="en-US" altLang="ko-KR" sz="3200" b="1" dirty="0"/>
              <a:t>AI Architecture to use</a:t>
            </a:r>
            <a:endParaRPr lang="ko-KR" altLang="en-US" sz="3200" b="1" dirty="0"/>
          </a:p>
        </p:txBody>
      </p:sp>
      <p:grpSp>
        <p:nvGrpSpPr>
          <p:cNvPr id="31" name="그룹 30">
            <a:extLst>
              <a:ext uri="{FF2B5EF4-FFF2-40B4-BE49-F238E27FC236}">
                <a16:creationId xmlns:a16="http://schemas.microsoft.com/office/drawing/2014/main" id="{40332160-B835-A109-2FC6-1A6D62E4C36D}"/>
              </a:ext>
            </a:extLst>
          </p:cNvPr>
          <p:cNvGrpSpPr/>
          <p:nvPr/>
        </p:nvGrpSpPr>
        <p:grpSpPr>
          <a:xfrm>
            <a:off x="650306" y="1236518"/>
            <a:ext cx="10185334" cy="2634442"/>
            <a:chOff x="650306" y="1236518"/>
            <a:chExt cx="10185334" cy="2634442"/>
          </a:xfrm>
        </p:grpSpPr>
        <p:sp>
          <p:nvSpPr>
            <p:cNvPr id="10" name="사각형: 둥근 모서리 9">
              <a:extLst>
                <a:ext uri="{FF2B5EF4-FFF2-40B4-BE49-F238E27FC236}">
                  <a16:creationId xmlns:a16="http://schemas.microsoft.com/office/drawing/2014/main" id="{F1D1A0CC-609E-7B00-D88C-CFD43569E0AF}"/>
                </a:ext>
              </a:extLst>
            </p:cNvPr>
            <p:cNvSpPr/>
            <p:nvPr/>
          </p:nvSpPr>
          <p:spPr>
            <a:xfrm>
              <a:off x="650306" y="2362200"/>
              <a:ext cx="10185334" cy="1508760"/>
            </a:xfrm>
            <a:prstGeom prst="roundRect">
              <a:avLst/>
            </a:prstGeom>
            <a:solidFill>
              <a:schemeClr val="accent4">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0" name="Picture 2" descr="YOLOv5 Articles &amp; Tutorials by Weights &amp; Biases">
              <a:extLst>
                <a:ext uri="{FF2B5EF4-FFF2-40B4-BE49-F238E27FC236}">
                  <a16:creationId xmlns:a16="http://schemas.microsoft.com/office/drawing/2014/main" id="{F04694DC-65B6-F894-C4C1-A55A7F6DBE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8133" b="37934"/>
            <a:stretch/>
          </p:blipFill>
          <p:spPr bwMode="auto">
            <a:xfrm>
              <a:off x="6979768" y="1236518"/>
              <a:ext cx="3855872" cy="92281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직선 화살표 연결선 15">
              <a:extLst>
                <a:ext uri="{FF2B5EF4-FFF2-40B4-BE49-F238E27FC236}">
                  <a16:creationId xmlns:a16="http://schemas.microsoft.com/office/drawing/2014/main" id="{6DD8D1BB-13E1-F0CE-654A-21100504E302}"/>
                </a:ext>
              </a:extLst>
            </p:cNvPr>
            <p:cNvCxnSpPr>
              <a:cxnSpLocks/>
              <a:endCxn id="7170" idx="1"/>
            </p:cNvCxnSpPr>
            <p:nvPr/>
          </p:nvCxnSpPr>
          <p:spPr>
            <a:xfrm flipV="1">
              <a:off x="5742973" y="1697924"/>
              <a:ext cx="1236795" cy="664276"/>
            </a:xfrm>
            <a:prstGeom prst="straightConnector1">
              <a:avLst/>
            </a:prstGeom>
            <a:ln w="28575">
              <a:solidFill>
                <a:schemeClr val="accent4">
                  <a:alpha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그룹 31">
            <a:extLst>
              <a:ext uri="{FF2B5EF4-FFF2-40B4-BE49-F238E27FC236}">
                <a16:creationId xmlns:a16="http://schemas.microsoft.com/office/drawing/2014/main" id="{BEDCDF7A-FED3-0426-9361-E8A0C69C7FF2}"/>
              </a:ext>
            </a:extLst>
          </p:cNvPr>
          <p:cNvGrpSpPr/>
          <p:nvPr/>
        </p:nvGrpSpPr>
        <p:grpSpPr>
          <a:xfrm>
            <a:off x="650306" y="4043350"/>
            <a:ext cx="10185334" cy="2836839"/>
            <a:chOff x="650306" y="4084320"/>
            <a:chExt cx="10185334" cy="2836839"/>
          </a:xfrm>
        </p:grpSpPr>
        <p:sp>
          <p:nvSpPr>
            <p:cNvPr id="13" name="사각형: 둥근 모서리 12">
              <a:extLst>
                <a:ext uri="{FF2B5EF4-FFF2-40B4-BE49-F238E27FC236}">
                  <a16:creationId xmlns:a16="http://schemas.microsoft.com/office/drawing/2014/main" id="{70E58F7F-FED7-5A2B-C41C-11AE80BD8BB2}"/>
                </a:ext>
              </a:extLst>
            </p:cNvPr>
            <p:cNvSpPr/>
            <p:nvPr/>
          </p:nvSpPr>
          <p:spPr>
            <a:xfrm>
              <a:off x="650306" y="4084320"/>
              <a:ext cx="10185334" cy="1022955"/>
            </a:xfrm>
            <a:prstGeom prst="roundRect">
              <a:avLst/>
            </a:prstGeom>
            <a:solidFill>
              <a:schemeClr val="accent4">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2" name="Picture 4">
              <a:extLst>
                <a:ext uri="{FF2B5EF4-FFF2-40B4-BE49-F238E27FC236}">
                  <a16:creationId xmlns:a16="http://schemas.microsoft.com/office/drawing/2014/main" id="{C78F5F62-D062-DE6C-B993-38CC91978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4397" y="4874926"/>
              <a:ext cx="3071243" cy="2046233"/>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직선 화살표 연결선 23">
              <a:extLst>
                <a:ext uri="{FF2B5EF4-FFF2-40B4-BE49-F238E27FC236}">
                  <a16:creationId xmlns:a16="http://schemas.microsoft.com/office/drawing/2014/main" id="{1F0E339D-B3F8-6FFD-AEB4-79EF6D5E518B}"/>
                </a:ext>
              </a:extLst>
            </p:cNvPr>
            <p:cNvCxnSpPr>
              <a:cxnSpLocks/>
              <a:stCxn id="13" idx="2"/>
              <a:endCxn id="7172" idx="1"/>
            </p:cNvCxnSpPr>
            <p:nvPr/>
          </p:nvCxnSpPr>
          <p:spPr>
            <a:xfrm>
              <a:off x="5742973" y="5107275"/>
              <a:ext cx="2021424" cy="790768"/>
            </a:xfrm>
            <a:prstGeom prst="straightConnector1">
              <a:avLst/>
            </a:prstGeom>
            <a:ln w="28575">
              <a:solidFill>
                <a:schemeClr val="accent4">
                  <a:alpha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16F709D4-1913-A0AC-EA80-F5A8B1E4F17E}"/>
              </a:ext>
            </a:extLst>
          </p:cNvPr>
          <p:cNvSpPr txBox="1"/>
          <p:nvPr/>
        </p:nvSpPr>
        <p:spPr>
          <a:xfrm>
            <a:off x="650306" y="1567845"/>
            <a:ext cx="9804334" cy="3539430"/>
          </a:xfrm>
          <a:prstGeom prst="rect">
            <a:avLst/>
          </a:prstGeom>
          <a:noFill/>
        </p:spPr>
        <p:txBody>
          <a:bodyPr wrap="square" rtlCol="0">
            <a:spAutoFit/>
          </a:bodyPr>
          <a:lstStyle/>
          <a:p>
            <a:r>
              <a:rPr lang="en-US" altLang="ko-KR" sz="2800" dirty="0"/>
              <a:t>We need,</a:t>
            </a:r>
          </a:p>
          <a:p>
            <a:endParaRPr lang="en-US" altLang="ko-KR" sz="2800" dirty="0"/>
          </a:p>
          <a:p>
            <a:pPr marL="342900" indent="-342900">
              <a:buAutoNum type="arabicPeriod"/>
            </a:pPr>
            <a:r>
              <a:rPr lang="en-US" altLang="ko-KR" sz="2800" dirty="0"/>
              <a:t> AI model that detects people without helmets</a:t>
            </a:r>
          </a:p>
          <a:p>
            <a:pPr marL="342900" indent="-342900">
              <a:buAutoNum type="arabicPeriod"/>
            </a:pPr>
            <a:endParaRPr lang="en-US" altLang="ko-KR" sz="2800" dirty="0"/>
          </a:p>
          <a:p>
            <a:pPr marL="342900" indent="-342900">
              <a:buAutoNum type="arabicPeriod"/>
            </a:pPr>
            <a:r>
              <a:rPr lang="en-US" altLang="ko-KR" sz="2800" dirty="0"/>
              <a:t> AI model that detects PMs with excess people on board</a:t>
            </a:r>
          </a:p>
          <a:p>
            <a:pPr marL="342900" indent="-342900">
              <a:buAutoNum type="arabicPeriod"/>
            </a:pPr>
            <a:endParaRPr lang="en-US" altLang="ko-KR" sz="2800" dirty="0"/>
          </a:p>
          <a:p>
            <a:pPr marL="342900" indent="-342900">
              <a:buAutoNum type="arabicPeriod"/>
            </a:pPr>
            <a:r>
              <a:rPr lang="en-US" altLang="ko-KR" sz="2800" dirty="0"/>
              <a:t> AI model that detects scooters running at speeds over 10km/h on pedestrian roads.</a:t>
            </a:r>
            <a:endParaRPr lang="ko-KR" altLang="en-US" sz="2800" dirty="0"/>
          </a:p>
        </p:txBody>
      </p:sp>
      <p:sp>
        <p:nvSpPr>
          <p:cNvPr id="33" name="TextBox 32">
            <a:extLst>
              <a:ext uri="{FF2B5EF4-FFF2-40B4-BE49-F238E27FC236}">
                <a16:creationId xmlns:a16="http://schemas.microsoft.com/office/drawing/2014/main" id="{863D06C7-C436-B249-B5F0-49E5DE96067B}"/>
              </a:ext>
            </a:extLst>
          </p:cNvPr>
          <p:cNvSpPr txBox="1"/>
          <p:nvPr/>
        </p:nvSpPr>
        <p:spPr>
          <a:xfrm>
            <a:off x="6979768" y="355584"/>
            <a:ext cx="4780643" cy="923330"/>
          </a:xfrm>
          <a:prstGeom prst="rect">
            <a:avLst/>
          </a:prstGeom>
          <a:noFill/>
        </p:spPr>
        <p:txBody>
          <a:bodyPr wrap="square" rtlCol="0">
            <a:spAutoFit/>
          </a:bodyPr>
          <a:lstStyle/>
          <a:p>
            <a:r>
              <a:rPr lang="en-US" altLang="ko-KR" i="0" dirty="0">
                <a:solidFill>
                  <a:srgbClr val="0F0F0F"/>
                </a:solidFill>
                <a:effectLst/>
              </a:rPr>
              <a:t>It is more accurate compared to its speed.</a:t>
            </a:r>
          </a:p>
          <a:p>
            <a:r>
              <a:rPr lang="en-US" altLang="ko-KR" dirty="0">
                <a:solidFill>
                  <a:srgbClr val="0F0F0F"/>
                </a:solidFill>
                <a:sym typeface="Wingdings" panose="05000000000000000000" pitchFamily="2" charset="2"/>
              </a:rPr>
              <a:t> WHY? T</a:t>
            </a:r>
            <a:r>
              <a:rPr lang="en-US" altLang="ko-KR" i="0" dirty="0">
                <a:solidFill>
                  <a:srgbClr val="0F0F0F"/>
                </a:solidFill>
                <a:effectLst/>
              </a:rPr>
              <a:t>he image inputs are not being processed or analyzed multiple times</a:t>
            </a:r>
          </a:p>
        </p:txBody>
      </p:sp>
      <p:sp>
        <p:nvSpPr>
          <p:cNvPr id="34" name="TextBox 33">
            <a:extLst>
              <a:ext uri="{FF2B5EF4-FFF2-40B4-BE49-F238E27FC236}">
                <a16:creationId xmlns:a16="http://schemas.microsoft.com/office/drawing/2014/main" id="{B1D035D8-148B-8059-C705-71560342F4A8}"/>
              </a:ext>
            </a:extLst>
          </p:cNvPr>
          <p:cNvSpPr txBox="1"/>
          <p:nvPr/>
        </p:nvSpPr>
        <p:spPr>
          <a:xfrm>
            <a:off x="3705678" y="5600197"/>
            <a:ext cx="4058719" cy="923330"/>
          </a:xfrm>
          <a:prstGeom prst="rect">
            <a:avLst/>
          </a:prstGeom>
          <a:noFill/>
        </p:spPr>
        <p:txBody>
          <a:bodyPr wrap="square" rtlCol="0">
            <a:spAutoFit/>
          </a:bodyPr>
          <a:lstStyle/>
          <a:p>
            <a:r>
              <a:rPr lang="en-US" altLang="ko-KR" i="0" dirty="0">
                <a:solidFill>
                  <a:srgbClr val="0F0F0F"/>
                </a:solidFill>
                <a:effectLst/>
              </a:rPr>
              <a:t>It is more clearly distinguishes areas.</a:t>
            </a:r>
          </a:p>
          <a:p>
            <a:pPr marL="285750" indent="-285750">
              <a:buFont typeface="Wingdings" panose="05000000000000000000" pitchFamily="2" charset="2"/>
              <a:buChar char="à"/>
            </a:pPr>
            <a:r>
              <a:rPr lang="en-US" altLang="ko-KR" dirty="0">
                <a:solidFill>
                  <a:srgbClr val="0F0F0F"/>
                </a:solidFill>
                <a:sym typeface="Wingdings" panose="05000000000000000000" pitchFamily="2" charset="2"/>
              </a:rPr>
              <a:t>WHY? </a:t>
            </a:r>
          </a:p>
          <a:p>
            <a:r>
              <a:rPr lang="en-US" altLang="ko-KR" dirty="0">
                <a:solidFill>
                  <a:srgbClr val="0F0F0F"/>
                </a:solidFill>
                <a:sym typeface="Wingdings" panose="05000000000000000000" pitchFamily="2" charset="2"/>
              </a:rPr>
              <a:t>Contracting Path and Expansive Path.</a:t>
            </a:r>
            <a:endParaRPr lang="en-US" altLang="ko-KR" i="0" dirty="0">
              <a:solidFill>
                <a:srgbClr val="0F0F0F"/>
              </a:solidFill>
              <a:effectLst/>
            </a:endParaRPr>
          </a:p>
        </p:txBody>
      </p:sp>
    </p:spTree>
    <p:extLst>
      <p:ext uri="{BB962C8B-B14F-4D97-AF65-F5344CB8AC3E}">
        <p14:creationId xmlns:p14="http://schemas.microsoft.com/office/powerpoint/2010/main" val="173990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500"/>
                                        <p:tgtEl>
                                          <p:spTgt spid="3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500"/>
                                        <p:tgtEl>
                                          <p:spTgt spid="3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3" grpId="0"/>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3F5D6EE-1CD9-5B4D-6D85-362430B8048D}"/>
              </a:ext>
            </a:extLst>
          </p:cNvPr>
          <p:cNvSpPr/>
          <p:nvPr/>
        </p:nvSpPr>
        <p:spPr>
          <a:xfrm>
            <a:off x="0" y="397973"/>
            <a:ext cx="165370" cy="749030"/>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D54E712D-076A-129D-2638-0A2B3F0680A5}"/>
              </a:ext>
            </a:extLst>
          </p:cNvPr>
          <p:cNvSpPr txBox="1"/>
          <p:nvPr/>
        </p:nvSpPr>
        <p:spPr>
          <a:xfrm>
            <a:off x="266219" y="480100"/>
            <a:ext cx="10691341" cy="1077218"/>
          </a:xfrm>
          <a:prstGeom prst="rect">
            <a:avLst/>
          </a:prstGeom>
          <a:noFill/>
        </p:spPr>
        <p:txBody>
          <a:bodyPr wrap="square" rtlCol="0">
            <a:spAutoFit/>
          </a:bodyPr>
          <a:lstStyle/>
          <a:p>
            <a:r>
              <a:rPr lang="en-US" altLang="ko-KR" sz="3200" b="1" dirty="0"/>
              <a:t>Algorithms for AI models </a:t>
            </a:r>
          </a:p>
          <a:p>
            <a:r>
              <a:rPr lang="en-US" altLang="ko-KR" sz="3200" b="1" dirty="0"/>
              <a:t>(Helmet Detection &amp; Multiple Driver Detection)</a:t>
            </a:r>
            <a:endParaRPr lang="ko-KR" altLang="en-US" sz="3200" b="1" dirty="0"/>
          </a:p>
        </p:txBody>
      </p:sp>
      <p:pic>
        <p:nvPicPr>
          <p:cNvPr id="10" name="그림 9">
            <a:extLst>
              <a:ext uri="{FF2B5EF4-FFF2-40B4-BE49-F238E27FC236}">
                <a16:creationId xmlns:a16="http://schemas.microsoft.com/office/drawing/2014/main" id="{1C6FEAB3-0A7B-5A7A-836B-FB77988664F7}"/>
              </a:ext>
            </a:extLst>
          </p:cNvPr>
          <p:cNvPicPr>
            <a:picLocks noChangeAspect="1"/>
          </p:cNvPicPr>
          <p:nvPr/>
        </p:nvPicPr>
        <p:blipFill rotWithShape="1">
          <a:blip r:embed="rId2"/>
          <a:srcRect l="19509" r="26831"/>
          <a:stretch/>
        </p:blipFill>
        <p:spPr>
          <a:xfrm>
            <a:off x="3220217" y="2253880"/>
            <a:ext cx="2625353" cy="2752025"/>
          </a:xfrm>
          <a:prstGeom prst="rect">
            <a:avLst/>
          </a:prstGeom>
        </p:spPr>
      </p:pic>
      <p:pic>
        <p:nvPicPr>
          <p:cNvPr id="14" name="그림 13">
            <a:extLst>
              <a:ext uri="{FF2B5EF4-FFF2-40B4-BE49-F238E27FC236}">
                <a16:creationId xmlns:a16="http://schemas.microsoft.com/office/drawing/2014/main" id="{A95765C3-3AD3-CDEF-C096-5213B7EEE933}"/>
              </a:ext>
            </a:extLst>
          </p:cNvPr>
          <p:cNvPicPr>
            <a:picLocks noChangeAspect="1"/>
          </p:cNvPicPr>
          <p:nvPr/>
        </p:nvPicPr>
        <p:blipFill>
          <a:blip r:embed="rId3"/>
          <a:stretch>
            <a:fillRect/>
          </a:stretch>
        </p:blipFill>
        <p:spPr>
          <a:xfrm>
            <a:off x="281078" y="2276306"/>
            <a:ext cx="2529717" cy="2752024"/>
          </a:xfrm>
          <a:prstGeom prst="rect">
            <a:avLst/>
          </a:prstGeom>
        </p:spPr>
      </p:pic>
      <p:pic>
        <p:nvPicPr>
          <p:cNvPr id="8194" name="Picture 2" descr="실습 - Data Augmentation and Transfer Learning - 이미지 처리">
            <a:extLst>
              <a:ext uri="{FF2B5EF4-FFF2-40B4-BE49-F238E27FC236}">
                <a16:creationId xmlns:a16="http://schemas.microsoft.com/office/drawing/2014/main" id="{B83DD347-A249-547D-B74B-EFD2B8295D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992" y="2321156"/>
            <a:ext cx="2707174" cy="270717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6" descr="인공 지능 - 무료 과학 기술개 아이콘">
            <a:extLst>
              <a:ext uri="{FF2B5EF4-FFF2-40B4-BE49-F238E27FC236}">
                <a16:creationId xmlns:a16="http://schemas.microsoft.com/office/drawing/2014/main" id="{A9A304EC-180B-BEF3-65DA-7160690514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1588" y="2321156"/>
            <a:ext cx="2707174" cy="2707174"/>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extLst>
              <a:ext uri="{FF2B5EF4-FFF2-40B4-BE49-F238E27FC236}">
                <a16:creationId xmlns:a16="http://schemas.microsoft.com/office/drawing/2014/main" id="{59559A23-00A0-CFFC-5AF7-71355577B26B}"/>
              </a:ext>
            </a:extLst>
          </p:cNvPr>
          <p:cNvSpPr/>
          <p:nvPr/>
        </p:nvSpPr>
        <p:spPr>
          <a:xfrm>
            <a:off x="2583499" y="3438523"/>
            <a:ext cx="781817" cy="472440"/>
          </a:xfrm>
          <a:prstGeom prst="righ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extLst>
              <a:ext uri="{FF2B5EF4-FFF2-40B4-BE49-F238E27FC236}">
                <a16:creationId xmlns:a16="http://schemas.microsoft.com/office/drawing/2014/main" id="{790F7F46-0DFD-F369-D74F-CF661B5742BD}"/>
              </a:ext>
            </a:extLst>
          </p:cNvPr>
          <p:cNvSpPr/>
          <p:nvPr/>
        </p:nvSpPr>
        <p:spPr>
          <a:xfrm>
            <a:off x="5659371" y="3416098"/>
            <a:ext cx="781817" cy="472440"/>
          </a:xfrm>
          <a:prstGeom prst="righ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extLst>
              <a:ext uri="{FF2B5EF4-FFF2-40B4-BE49-F238E27FC236}">
                <a16:creationId xmlns:a16="http://schemas.microsoft.com/office/drawing/2014/main" id="{F8D2E0A6-B470-0AE5-E955-1C320917C42A}"/>
              </a:ext>
            </a:extLst>
          </p:cNvPr>
          <p:cNvSpPr/>
          <p:nvPr/>
        </p:nvSpPr>
        <p:spPr>
          <a:xfrm>
            <a:off x="8880342" y="3393672"/>
            <a:ext cx="781817" cy="472440"/>
          </a:xfrm>
          <a:prstGeom prst="righ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0358E43D-5A38-2CAD-C1E6-EA76469F9437}"/>
              </a:ext>
            </a:extLst>
          </p:cNvPr>
          <p:cNvSpPr txBox="1"/>
          <p:nvPr/>
        </p:nvSpPr>
        <p:spPr>
          <a:xfrm>
            <a:off x="677256" y="5195970"/>
            <a:ext cx="1737360" cy="369332"/>
          </a:xfrm>
          <a:prstGeom prst="rect">
            <a:avLst/>
          </a:prstGeom>
          <a:noFill/>
        </p:spPr>
        <p:txBody>
          <a:bodyPr wrap="square">
            <a:spAutoFit/>
          </a:bodyPr>
          <a:lstStyle/>
          <a:p>
            <a:pPr algn="ctr"/>
            <a:r>
              <a:rPr lang="en-US" altLang="ko-KR" b="0" i="0" dirty="0">
                <a:solidFill>
                  <a:srgbClr val="000000"/>
                </a:solidFill>
                <a:effectLst/>
                <a:latin typeface="+mj-lt"/>
              </a:rPr>
              <a:t>Import dataset</a:t>
            </a:r>
            <a:endParaRPr lang="ko-KR" altLang="en-US" dirty="0">
              <a:latin typeface="+mj-lt"/>
            </a:endParaRPr>
          </a:p>
        </p:txBody>
      </p:sp>
      <p:sp>
        <p:nvSpPr>
          <p:cNvPr id="24" name="TextBox 23">
            <a:extLst>
              <a:ext uri="{FF2B5EF4-FFF2-40B4-BE49-F238E27FC236}">
                <a16:creationId xmlns:a16="http://schemas.microsoft.com/office/drawing/2014/main" id="{A3A6CFF9-5DB2-DA97-BFB5-2769557D9708}"/>
              </a:ext>
            </a:extLst>
          </p:cNvPr>
          <p:cNvSpPr txBox="1"/>
          <p:nvPr/>
        </p:nvSpPr>
        <p:spPr>
          <a:xfrm>
            <a:off x="3442214" y="5195970"/>
            <a:ext cx="2181357" cy="646331"/>
          </a:xfrm>
          <a:prstGeom prst="rect">
            <a:avLst/>
          </a:prstGeom>
          <a:noFill/>
        </p:spPr>
        <p:txBody>
          <a:bodyPr wrap="square">
            <a:spAutoFit/>
          </a:bodyPr>
          <a:lstStyle/>
          <a:p>
            <a:pPr algn="ctr"/>
            <a:r>
              <a:rPr lang="en-US" altLang="ko-KR" b="0" i="0" dirty="0">
                <a:solidFill>
                  <a:srgbClr val="000000"/>
                </a:solidFill>
                <a:effectLst/>
                <a:latin typeface="+mj-lt"/>
              </a:rPr>
              <a:t>Label the image to extract the label</a:t>
            </a:r>
            <a:endParaRPr lang="ko-KR" altLang="en-US" dirty="0">
              <a:latin typeface="+mj-lt"/>
            </a:endParaRPr>
          </a:p>
        </p:txBody>
      </p:sp>
      <p:sp>
        <p:nvSpPr>
          <p:cNvPr id="28" name="TextBox 27">
            <a:extLst>
              <a:ext uri="{FF2B5EF4-FFF2-40B4-BE49-F238E27FC236}">
                <a16:creationId xmlns:a16="http://schemas.microsoft.com/office/drawing/2014/main" id="{A993C881-73D5-889C-255C-8AFD0F5E34D8}"/>
              </a:ext>
            </a:extLst>
          </p:cNvPr>
          <p:cNvSpPr txBox="1"/>
          <p:nvPr/>
        </p:nvSpPr>
        <p:spPr>
          <a:xfrm>
            <a:off x="6325215" y="5195970"/>
            <a:ext cx="2566727" cy="369332"/>
          </a:xfrm>
          <a:prstGeom prst="rect">
            <a:avLst/>
          </a:prstGeom>
          <a:noFill/>
        </p:spPr>
        <p:txBody>
          <a:bodyPr wrap="square">
            <a:spAutoFit/>
          </a:bodyPr>
          <a:lstStyle/>
          <a:p>
            <a:pPr algn="ctr"/>
            <a:r>
              <a:rPr lang="en-US" altLang="ko-KR" dirty="0">
                <a:solidFill>
                  <a:srgbClr val="000000"/>
                </a:solidFill>
                <a:latin typeface="+mj-lt"/>
              </a:rPr>
              <a:t>D</a:t>
            </a:r>
            <a:r>
              <a:rPr lang="en-US" altLang="ko-KR" b="0" i="0" dirty="0">
                <a:solidFill>
                  <a:srgbClr val="000000"/>
                </a:solidFill>
                <a:effectLst/>
                <a:latin typeface="+mj-lt"/>
              </a:rPr>
              <a:t>ata augmentation</a:t>
            </a:r>
            <a:endParaRPr lang="ko-KR" altLang="en-US" dirty="0">
              <a:latin typeface="+mj-lt"/>
            </a:endParaRPr>
          </a:p>
        </p:txBody>
      </p:sp>
      <p:sp>
        <p:nvSpPr>
          <p:cNvPr id="31" name="TextBox 30">
            <a:extLst>
              <a:ext uri="{FF2B5EF4-FFF2-40B4-BE49-F238E27FC236}">
                <a16:creationId xmlns:a16="http://schemas.microsoft.com/office/drawing/2014/main" id="{2E07AC37-226E-E060-DDA2-CCB3EF35D0E4}"/>
              </a:ext>
            </a:extLst>
          </p:cNvPr>
          <p:cNvSpPr txBox="1"/>
          <p:nvPr/>
        </p:nvSpPr>
        <p:spPr>
          <a:xfrm>
            <a:off x="9593586" y="5240107"/>
            <a:ext cx="1737360" cy="369332"/>
          </a:xfrm>
          <a:prstGeom prst="rect">
            <a:avLst/>
          </a:prstGeom>
          <a:noFill/>
        </p:spPr>
        <p:txBody>
          <a:bodyPr wrap="square">
            <a:spAutoFit/>
          </a:bodyPr>
          <a:lstStyle/>
          <a:p>
            <a:pPr algn="ctr"/>
            <a:r>
              <a:rPr lang="en-US" altLang="ko-KR" dirty="0">
                <a:solidFill>
                  <a:srgbClr val="000000"/>
                </a:solidFill>
                <a:latin typeface="+mj-lt"/>
              </a:rPr>
              <a:t>Training</a:t>
            </a:r>
            <a:endParaRPr lang="ko-KR" altLang="en-US" dirty="0">
              <a:latin typeface="+mj-lt"/>
            </a:endParaRPr>
          </a:p>
        </p:txBody>
      </p:sp>
    </p:spTree>
    <p:extLst>
      <p:ext uri="{BB962C8B-B14F-4D97-AF65-F5344CB8AC3E}">
        <p14:creationId xmlns:p14="http://schemas.microsoft.com/office/powerpoint/2010/main" val="1611759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3F5D6EE-1CD9-5B4D-6D85-362430B8048D}"/>
              </a:ext>
            </a:extLst>
          </p:cNvPr>
          <p:cNvSpPr/>
          <p:nvPr/>
        </p:nvSpPr>
        <p:spPr>
          <a:xfrm>
            <a:off x="0" y="397973"/>
            <a:ext cx="165370" cy="749030"/>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D54E712D-076A-129D-2638-0A2B3F0680A5}"/>
              </a:ext>
            </a:extLst>
          </p:cNvPr>
          <p:cNvSpPr txBox="1"/>
          <p:nvPr/>
        </p:nvSpPr>
        <p:spPr>
          <a:xfrm>
            <a:off x="266219" y="480100"/>
            <a:ext cx="9086127" cy="1077218"/>
          </a:xfrm>
          <a:prstGeom prst="rect">
            <a:avLst/>
          </a:prstGeom>
          <a:noFill/>
        </p:spPr>
        <p:txBody>
          <a:bodyPr wrap="square" rtlCol="0">
            <a:spAutoFit/>
          </a:bodyPr>
          <a:lstStyle/>
          <a:p>
            <a:r>
              <a:rPr lang="en-US" altLang="ko-KR" sz="3200" b="1" dirty="0"/>
              <a:t>Algorithms for AI models </a:t>
            </a:r>
          </a:p>
          <a:p>
            <a:r>
              <a:rPr lang="en-US" altLang="ko-KR" sz="3200" b="1" dirty="0"/>
              <a:t>(Speeding detection in designated areas)</a:t>
            </a:r>
            <a:endParaRPr lang="ko-KR" altLang="en-US" sz="3200" b="1" dirty="0"/>
          </a:p>
        </p:txBody>
      </p:sp>
      <p:grpSp>
        <p:nvGrpSpPr>
          <p:cNvPr id="7" name="그룹 6">
            <a:extLst>
              <a:ext uri="{FF2B5EF4-FFF2-40B4-BE49-F238E27FC236}">
                <a16:creationId xmlns:a16="http://schemas.microsoft.com/office/drawing/2014/main" id="{BE9BA2E3-FF81-6374-61D5-7178E348C5D7}"/>
              </a:ext>
            </a:extLst>
          </p:cNvPr>
          <p:cNvGrpSpPr/>
          <p:nvPr/>
        </p:nvGrpSpPr>
        <p:grpSpPr>
          <a:xfrm>
            <a:off x="266219" y="1817777"/>
            <a:ext cx="6561301" cy="4624286"/>
            <a:chOff x="1018247" y="3571240"/>
            <a:chExt cx="3699944" cy="2508429"/>
          </a:xfrm>
        </p:grpSpPr>
        <p:pic>
          <p:nvPicPr>
            <p:cNvPr id="2" name="Picture 6" descr="대전 실시간 교통정보 CCTV 영상 보는법 : 네이버 블로그">
              <a:extLst>
                <a:ext uri="{FF2B5EF4-FFF2-40B4-BE49-F238E27FC236}">
                  <a16:creationId xmlns:a16="http://schemas.microsoft.com/office/drawing/2014/main" id="{23640ACE-3D02-BCE0-C44B-DA92EEA31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247" y="3577582"/>
              <a:ext cx="3699944" cy="2502087"/>
            </a:xfrm>
            <a:prstGeom prst="rect">
              <a:avLst/>
            </a:prstGeom>
            <a:noFill/>
            <a:extLst>
              <a:ext uri="{909E8E84-426E-40DD-AFC4-6F175D3DCCD1}">
                <a14:hiddenFill xmlns:a14="http://schemas.microsoft.com/office/drawing/2010/main">
                  <a:solidFill>
                    <a:srgbClr val="FFFFFF"/>
                  </a:solidFill>
                </a14:hiddenFill>
              </a:ext>
            </a:extLst>
          </p:spPr>
        </p:pic>
        <p:sp>
          <p:nvSpPr>
            <p:cNvPr id="3" name="자유형: 도형 2">
              <a:extLst>
                <a:ext uri="{FF2B5EF4-FFF2-40B4-BE49-F238E27FC236}">
                  <a16:creationId xmlns:a16="http://schemas.microsoft.com/office/drawing/2014/main" id="{05870F98-B233-A6C4-5AB5-451E492CB35D}"/>
                </a:ext>
              </a:extLst>
            </p:cNvPr>
            <p:cNvSpPr/>
            <p:nvPr/>
          </p:nvSpPr>
          <p:spPr>
            <a:xfrm>
              <a:off x="1056640" y="3576320"/>
              <a:ext cx="2951480" cy="2499360"/>
            </a:xfrm>
            <a:custGeom>
              <a:avLst/>
              <a:gdLst>
                <a:gd name="connsiteX0" fmla="*/ 350520 w 2951480"/>
                <a:gd name="connsiteY0" fmla="*/ 0 h 2499360"/>
                <a:gd name="connsiteX1" fmla="*/ 0 w 2951480"/>
                <a:gd name="connsiteY1" fmla="*/ 2499360 h 2499360"/>
                <a:gd name="connsiteX2" fmla="*/ 2951480 w 2951480"/>
                <a:gd name="connsiteY2" fmla="*/ 2494280 h 2499360"/>
                <a:gd name="connsiteX3" fmla="*/ 726440 w 2951480"/>
                <a:gd name="connsiteY3" fmla="*/ 10160 h 2499360"/>
                <a:gd name="connsiteX4" fmla="*/ 350520 w 2951480"/>
                <a:gd name="connsiteY4" fmla="*/ 0 h 2499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1480" h="2499360">
                  <a:moveTo>
                    <a:pt x="350520" y="0"/>
                  </a:moveTo>
                  <a:lnTo>
                    <a:pt x="0" y="2499360"/>
                  </a:lnTo>
                  <a:lnTo>
                    <a:pt x="2951480" y="2494280"/>
                  </a:lnTo>
                  <a:lnTo>
                    <a:pt x="726440" y="10160"/>
                  </a:lnTo>
                  <a:lnTo>
                    <a:pt x="350520" y="0"/>
                  </a:lnTo>
                  <a:close/>
                </a:path>
              </a:pathLst>
            </a:custGeom>
            <a:solidFill>
              <a:schemeClr val="accent5">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자유형: 도형 3">
              <a:extLst>
                <a:ext uri="{FF2B5EF4-FFF2-40B4-BE49-F238E27FC236}">
                  <a16:creationId xmlns:a16="http://schemas.microsoft.com/office/drawing/2014/main" id="{3E7100F6-5439-F150-F7B0-3A69891F5AF3}"/>
                </a:ext>
              </a:extLst>
            </p:cNvPr>
            <p:cNvSpPr/>
            <p:nvPr/>
          </p:nvSpPr>
          <p:spPr>
            <a:xfrm>
              <a:off x="1803400" y="3571240"/>
              <a:ext cx="2905760" cy="2504440"/>
            </a:xfrm>
            <a:custGeom>
              <a:avLst/>
              <a:gdLst>
                <a:gd name="connsiteX0" fmla="*/ 0 w 2905760"/>
                <a:gd name="connsiteY0" fmla="*/ 0 h 2504440"/>
                <a:gd name="connsiteX1" fmla="*/ 2214880 w 2905760"/>
                <a:gd name="connsiteY1" fmla="*/ 2504440 h 2504440"/>
                <a:gd name="connsiteX2" fmla="*/ 2905760 w 2905760"/>
                <a:gd name="connsiteY2" fmla="*/ 2499360 h 2504440"/>
                <a:gd name="connsiteX3" fmla="*/ 492760 w 2905760"/>
                <a:gd name="connsiteY3" fmla="*/ 20320 h 2504440"/>
                <a:gd name="connsiteX4" fmla="*/ 0 w 2905760"/>
                <a:gd name="connsiteY4" fmla="*/ 0 h 250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5760" h="2504440">
                  <a:moveTo>
                    <a:pt x="0" y="0"/>
                  </a:moveTo>
                  <a:lnTo>
                    <a:pt x="2214880" y="2504440"/>
                  </a:lnTo>
                  <a:lnTo>
                    <a:pt x="2905760" y="2499360"/>
                  </a:lnTo>
                  <a:lnTo>
                    <a:pt x="492760" y="20320"/>
                  </a:lnTo>
                  <a:lnTo>
                    <a:pt x="0" y="0"/>
                  </a:lnTo>
                  <a:close/>
                </a:path>
              </a:pathLst>
            </a:custGeom>
            <a:solidFill>
              <a:srgbClr val="FF9999">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218" name="Picture 2" descr="스쿠터를 타고 재미있는 개념을 가지고 킥보드에 대한 스톡 벡터 아트 및 기타 이미지 - 킥보드, 거리, 배낭 - iStock">
            <a:extLst>
              <a:ext uri="{FF2B5EF4-FFF2-40B4-BE49-F238E27FC236}">
                <a16:creationId xmlns:a16="http://schemas.microsoft.com/office/drawing/2014/main" id="{BD2B9A10-E334-F792-1483-99D29E79AC9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5883" r="28268"/>
          <a:stretch/>
        </p:blipFill>
        <p:spPr bwMode="auto">
          <a:xfrm flipH="1">
            <a:off x="4632108" y="3666363"/>
            <a:ext cx="1234440" cy="1794943"/>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a:extLst>
              <a:ext uri="{FF2B5EF4-FFF2-40B4-BE49-F238E27FC236}">
                <a16:creationId xmlns:a16="http://schemas.microsoft.com/office/drawing/2014/main" id="{3DED968F-726F-B1AE-C5DE-259A0723187B}"/>
              </a:ext>
            </a:extLst>
          </p:cNvPr>
          <p:cNvSpPr/>
          <p:nvPr/>
        </p:nvSpPr>
        <p:spPr>
          <a:xfrm>
            <a:off x="4489115" y="3666363"/>
            <a:ext cx="1524000" cy="1794943"/>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D04B22-9D56-6D23-43B6-D5EE4B61E79B}"/>
              </a:ext>
            </a:extLst>
          </p:cNvPr>
          <p:cNvSpPr txBox="1"/>
          <p:nvPr/>
        </p:nvSpPr>
        <p:spPr>
          <a:xfrm>
            <a:off x="4361596" y="3198167"/>
            <a:ext cx="1300612" cy="461665"/>
          </a:xfrm>
          <a:prstGeom prst="rect">
            <a:avLst/>
          </a:prstGeom>
          <a:noFill/>
        </p:spPr>
        <p:txBody>
          <a:bodyPr wrap="none" rtlCol="0">
            <a:spAutoFit/>
          </a:bodyPr>
          <a:lstStyle/>
          <a:p>
            <a:r>
              <a:rPr lang="en-US" altLang="ko-KR" sz="2400" b="1" dirty="0">
                <a:solidFill>
                  <a:srgbClr val="FF0000"/>
                </a:solidFill>
              </a:rPr>
              <a:t>Scooter</a:t>
            </a:r>
            <a:endParaRPr lang="ko-KR" altLang="en-US" sz="2400" b="1" dirty="0">
              <a:solidFill>
                <a:srgbClr val="FF0000"/>
              </a:solidFill>
            </a:endParaRPr>
          </a:p>
        </p:txBody>
      </p:sp>
      <p:sp>
        <p:nvSpPr>
          <p:cNvPr id="12" name="_x663138288">
            <a:extLst>
              <a:ext uri="{FF2B5EF4-FFF2-40B4-BE49-F238E27FC236}">
                <a16:creationId xmlns:a16="http://schemas.microsoft.com/office/drawing/2014/main" id="{0C575A64-4BA9-981C-C299-5A8B981CA11A}"/>
              </a:ext>
            </a:extLst>
          </p:cNvPr>
          <p:cNvSpPr>
            <a:spLocks noChangeArrowheads="1"/>
          </p:cNvSpPr>
          <p:nvPr/>
        </p:nvSpPr>
        <p:spPr bwMode="auto">
          <a:xfrm>
            <a:off x="6907898" y="3704722"/>
            <a:ext cx="5213264" cy="1555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ko-KR" sz="2200" b="1" i="0" u="none" strike="noStrike" cap="none" normalizeH="0" baseline="0" dirty="0">
                <a:ln>
                  <a:noFill/>
                </a:ln>
                <a:solidFill>
                  <a:srgbClr val="FF0000"/>
                </a:solidFill>
                <a:effectLst/>
                <a:ea typeface="한컴 고딕" panose="02000500000000000000" pitchFamily="2" charset="-127"/>
              </a:rPr>
              <a:t>Velocity =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ko-KR" sz="2200" b="1" i="0" u="none" strike="noStrike" cap="none" normalizeH="0" baseline="0" dirty="0">
                <a:ln>
                  <a:noFill/>
                </a:ln>
                <a:solidFill>
                  <a:srgbClr val="FF0000"/>
                </a:solidFill>
                <a:effectLst/>
                <a:ea typeface="한컴 고딕" panose="02000500000000000000" pitchFamily="2" charset="-127"/>
              </a:rPr>
              <a:t>Actual Distance / Duration * 3.6* α</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ko-KR" sz="2200" dirty="0">
              <a:solidFill>
                <a:srgbClr val="FF0000"/>
              </a:solidFill>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ko-KR" sz="2000" i="0" u="none" strike="noStrike" cap="none" normalizeH="0" baseline="0" dirty="0">
                <a:ln>
                  <a:noFill/>
                </a:ln>
                <a:solidFill>
                  <a:srgbClr val="FF0000"/>
                </a:solidFill>
                <a:effectLst/>
                <a:ea typeface="한컴 고딕" panose="02000500000000000000" pitchFamily="2" charset="-127"/>
              </a:rPr>
              <a:t>α : Number of frames in the output image</a:t>
            </a:r>
            <a:endParaRPr kumimoji="0" lang="ko-KR" altLang="en-US" sz="2000" i="0" u="none" strike="noStrike" cap="none" normalizeH="0" baseline="0" dirty="0">
              <a:ln>
                <a:noFill/>
              </a:ln>
              <a:solidFill>
                <a:srgbClr val="FF0000"/>
              </a:solidFill>
              <a:effectLst/>
            </a:endParaRPr>
          </a:p>
        </p:txBody>
      </p:sp>
      <p:sp>
        <p:nvSpPr>
          <p:cNvPr id="17" name="TextBox 16">
            <a:extLst>
              <a:ext uri="{FF2B5EF4-FFF2-40B4-BE49-F238E27FC236}">
                <a16:creationId xmlns:a16="http://schemas.microsoft.com/office/drawing/2014/main" id="{2906CCC5-ECA1-2A0F-6E0A-E01DAA4A9039}"/>
              </a:ext>
            </a:extLst>
          </p:cNvPr>
          <p:cNvSpPr txBox="1"/>
          <p:nvPr/>
        </p:nvSpPr>
        <p:spPr>
          <a:xfrm>
            <a:off x="6976478" y="2137817"/>
            <a:ext cx="5076104" cy="1200329"/>
          </a:xfrm>
          <a:prstGeom prst="rect">
            <a:avLst/>
          </a:prstGeom>
          <a:noFill/>
        </p:spPr>
        <p:txBody>
          <a:bodyPr wrap="square">
            <a:spAutoFit/>
          </a:bodyPr>
          <a:lstStyle/>
          <a:p>
            <a:r>
              <a:rPr lang="en-US" altLang="ko-KR" b="0" i="0" dirty="0">
                <a:solidFill>
                  <a:srgbClr val="000000"/>
                </a:solidFill>
                <a:effectLst/>
              </a:rPr>
              <a:t>According to Lee Min-</a:t>
            </a:r>
            <a:r>
              <a:rPr lang="en-US" altLang="ko-KR" b="0" i="0" dirty="0" err="1">
                <a:solidFill>
                  <a:srgbClr val="000000"/>
                </a:solidFill>
                <a:effectLst/>
              </a:rPr>
              <a:t>seop's</a:t>
            </a:r>
            <a:r>
              <a:rPr lang="en-US" altLang="ko-KR" b="0" i="0" dirty="0">
                <a:solidFill>
                  <a:srgbClr val="000000"/>
                </a:solidFill>
                <a:effectLst/>
              </a:rPr>
              <a:t> vehicle traffic and speed measurement using Yolov65 and </a:t>
            </a:r>
            <a:r>
              <a:rPr lang="en-US" altLang="ko-KR" b="0" i="0" dirty="0" err="1">
                <a:solidFill>
                  <a:srgbClr val="000000"/>
                </a:solidFill>
                <a:effectLst/>
              </a:rPr>
              <a:t>opencv</a:t>
            </a:r>
            <a:r>
              <a:rPr lang="en-US" altLang="ko-KR" b="0" i="0" dirty="0">
                <a:solidFill>
                  <a:srgbClr val="000000"/>
                </a:solidFill>
                <a:effectLst/>
              </a:rPr>
              <a:t>, the formula for finding the speed of objects in the video is,</a:t>
            </a:r>
            <a:endParaRPr lang="ko-KR" altLang="en-US" dirty="0"/>
          </a:p>
        </p:txBody>
      </p:sp>
      <p:sp>
        <p:nvSpPr>
          <p:cNvPr id="21" name="TextBox 20">
            <a:extLst>
              <a:ext uri="{FF2B5EF4-FFF2-40B4-BE49-F238E27FC236}">
                <a16:creationId xmlns:a16="http://schemas.microsoft.com/office/drawing/2014/main" id="{D25DF12E-4C85-ECB1-0481-97135F9E0940}"/>
              </a:ext>
            </a:extLst>
          </p:cNvPr>
          <p:cNvSpPr txBox="1"/>
          <p:nvPr/>
        </p:nvSpPr>
        <p:spPr>
          <a:xfrm>
            <a:off x="6907898" y="5461306"/>
            <a:ext cx="5275180" cy="577081"/>
          </a:xfrm>
          <a:prstGeom prst="rect">
            <a:avLst/>
          </a:prstGeom>
          <a:noFill/>
        </p:spPr>
        <p:txBody>
          <a:bodyPr wrap="square">
            <a:spAutoFit/>
          </a:bodyPr>
          <a:lstStyle/>
          <a:p>
            <a:r>
              <a:rPr lang="en-US" altLang="ko-KR" sz="1050" b="0" i="0" dirty="0">
                <a:solidFill>
                  <a:srgbClr val="0F0F0F"/>
                </a:solidFill>
                <a:effectLst/>
                <a:cs typeface="Simplified Arabic" panose="020F0502020204030204" pitchFamily="18" charset="-78"/>
              </a:rPr>
              <a:t>Source: Min-</a:t>
            </a:r>
            <a:r>
              <a:rPr lang="en-US" altLang="ko-KR" sz="1050" b="0" i="0" dirty="0" err="1">
                <a:solidFill>
                  <a:srgbClr val="0F0F0F"/>
                </a:solidFill>
                <a:effectLst/>
                <a:cs typeface="Simplified Arabic" panose="020F0502020204030204" pitchFamily="18" charset="-78"/>
              </a:rPr>
              <a:t>Seop</a:t>
            </a:r>
            <a:r>
              <a:rPr lang="en-US" altLang="ko-KR" sz="1050" b="0" i="0" dirty="0">
                <a:solidFill>
                  <a:srgbClr val="0F0F0F"/>
                </a:solidFill>
                <a:effectLst/>
                <a:cs typeface="Simplified Arabic" panose="020F0502020204030204" pitchFamily="18" charset="-78"/>
              </a:rPr>
              <a:t> Lee, Ji-Young Woo, Yoon-Young Nam. (Date of Conference). Vehicle Traffic and Speed Measurement Using YOLOv5 and OpenCV. Proceedings of the Korea Computer Information Society Conference, Location of Conference.</a:t>
            </a:r>
            <a:endParaRPr lang="ko-KR" altLang="en-US" sz="1050" dirty="0">
              <a:cs typeface="Simplified Arabic" panose="020F0502020204030204" pitchFamily="18" charset="-78"/>
            </a:endParaRPr>
          </a:p>
        </p:txBody>
      </p:sp>
      <p:sp>
        <p:nvSpPr>
          <p:cNvPr id="23" name="TextBox 22">
            <a:extLst>
              <a:ext uri="{FF2B5EF4-FFF2-40B4-BE49-F238E27FC236}">
                <a16:creationId xmlns:a16="http://schemas.microsoft.com/office/drawing/2014/main" id="{5E511313-287F-B1CA-4842-70D2CEA38E9F}"/>
              </a:ext>
            </a:extLst>
          </p:cNvPr>
          <p:cNvSpPr txBox="1"/>
          <p:nvPr/>
        </p:nvSpPr>
        <p:spPr>
          <a:xfrm>
            <a:off x="613305" y="1845429"/>
            <a:ext cx="595035" cy="584775"/>
          </a:xfrm>
          <a:prstGeom prst="rect">
            <a:avLst/>
          </a:prstGeom>
          <a:noFill/>
        </p:spPr>
        <p:txBody>
          <a:bodyPr wrap="none" rtlCol="0">
            <a:spAutoFit/>
          </a:bodyPr>
          <a:lstStyle/>
          <a:p>
            <a:r>
              <a:rPr lang="ko-KR" altLang="en-US" sz="3200" b="1" dirty="0">
                <a:solidFill>
                  <a:srgbClr val="FFC000"/>
                </a:solidFill>
              </a:rPr>
              <a:t>①</a:t>
            </a:r>
          </a:p>
        </p:txBody>
      </p:sp>
      <p:sp>
        <p:nvSpPr>
          <p:cNvPr id="25" name="TextBox 24">
            <a:extLst>
              <a:ext uri="{FF2B5EF4-FFF2-40B4-BE49-F238E27FC236}">
                <a16:creationId xmlns:a16="http://schemas.microsoft.com/office/drawing/2014/main" id="{64EFDB59-35B4-D799-7F95-1E1ADE2656A2}"/>
              </a:ext>
            </a:extLst>
          </p:cNvPr>
          <p:cNvSpPr txBox="1"/>
          <p:nvPr/>
        </p:nvSpPr>
        <p:spPr>
          <a:xfrm>
            <a:off x="3915120" y="3045758"/>
            <a:ext cx="595035" cy="584775"/>
          </a:xfrm>
          <a:prstGeom prst="rect">
            <a:avLst/>
          </a:prstGeom>
          <a:noFill/>
        </p:spPr>
        <p:txBody>
          <a:bodyPr wrap="none" rtlCol="0">
            <a:spAutoFit/>
          </a:bodyPr>
          <a:lstStyle/>
          <a:p>
            <a:r>
              <a:rPr lang="ko-KR" altLang="en-US" sz="3200" b="1" dirty="0">
                <a:solidFill>
                  <a:srgbClr val="FFC000"/>
                </a:solidFill>
              </a:rPr>
              <a:t>②</a:t>
            </a:r>
          </a:p>
        </p:txBody>
      </p:sp>
      <p:sp>
        <p:nvSpPr>
          <p:cNvPr id="26" name="TextBox 25">
            <a:extLst>
              <a:ext uri="{FF2B5EF4-FFF2-40B4-BE49-F238E27FC236}">
                <a16:creationId xmlns:a16="http://schemas.microsoft.com/office/drawing/2014/main" id="{6CF5DD6F-6ECE-9B4B-0961-A75CD27F2D95}"/>
              </a:ext>
            </a:extLst>
          </p:cNvPr>
          <p:cNvSpPr txBox="1"/>
          <p:nvPr/>
        </p:nvSpPr>
        <p:spPr>
          <a:xfrm>
            <a:off x="8219872" y="3428999"/>
            <a:ext cx="595035" cy="584775"/>
          </a:xfrm>
          <a:prstGeom prst="rect">
            <a:avLst/>
          </a:prstGeom>
          <a:noFill/>
        </p:spPr>
        <p:txBody>
          <a:bodyPr wrap="none" rtlCol="0">
            <a:spAutoFit/>
          </a:bodyPr>
          <a:lstStyle/>
          <a:p>
            <a:r>
              <a:rPr lang="ko-KR" altLang="en-US" sz="3200" b="1" dirty="0">
                <a:solidFill>
                  <a:srgbClr val="FFC000"/>
                </a:solidFill>
              </a:rPr>
              <a:t>③</a:t>
            </a:r>
          </a:p>
        </p:txBody>
      </p:sp>
    </p:spTree>
    <p:extLst>
      <p:ext uri="{BB962C8B-B14F-4D97-AF65-F5344CB8AC3E}">
        <p14:creationId xmlns:p14="http://schemas.microsoft.com/office/powerpoint/2010/main" val="34658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p:bldP spid="17" grpId="0"/>
      <p:bldP spid="21" grpId="0"/>
      <p:bldP spid="25" grpId="0"/>
      <p:bldP spid="26" grpId="0"/>
    </p:bldLst>
  </p:timing>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6858000"/>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3"/>
          <p:cNvSpPr txBox="1"/>
          <p:nvPr/>
        </p:nvSpPr>
        <p:spPr>
          <a:xfrm>
            <a:off x="1553028" y="3013501"/>
            <a:ext cx="9085944" cy="830997"/>
          </a:xfrm>
          <a:prstGeom prst="rect">
            <a:avLst/>
          </a:prstGeom>
          <a:noFill/>
        </p:spPr>
        <p:txBody>
          <a:bodyPr wrap="square">
            <a:spAutoFit/>
          </a:bodyPr>
          <a:lstStyle/>
          <a:p>
            <a:pPr algn="ctr">
              <a:defRPr/>
            </a:pPr>
            <a:r>
              <a:rPr lang="en-US" altLang="ko-KR" sz="4800" b="1">
                <a:solidFill>
                  <a:schemeClr val="bg1"/>
                </a:solidFill>
                <a:latin typeface="+mj-lt"/>
              </a:rPr>
              <a:t>Test Video</a:t>
            </a:r>
            <a:endParaRPr lang="en-US" altLang="ko-KR" sz="4800" b="1">
              <a:solidFill>
                <a:schemeClr val="bg1"/>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0" y="397973"/>
            <a:ext cx="165370" cy="749030"/>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 name="TextBox 5"/>
          <p:cNvSpPr txBox="1"/>
          <p:nvPr/>
        </p:nvSpPr>
        <p:spPr>
          <a:xfrm>
            <a:off x="266219" y="480100"/>
            <a:ext cx="9086127" cy="575270"/>
          </a:xfrm>
          <a:prstGeom prst="rect">
            <a:avLst/>
          </a:prstGeom>
          <a:noFill/>
        </p:spPr>
        <p:txBody>
          <a:bodyPr wrap="square">
            <a:spAutoFit/>
          </a:bodyPr>
          <a:lstStyle/>
          <a:p>
            <a:pPr lvl="0">
              <a:defRPr/>
            </a:pPr>
            <a:r>
              <a:rPr lang="en-US" altLang="ko-KR" sz="3200" b="1"/>
              <a:t>References</a:t>
            </a:r>
            <a:endParaRPr lang="en-US" altLang="ko-KR" sz="3200" b="1"/>
          </a:p>
        </p:txBody>
      </p:sp>
      <p:sp>
        <p:nvSpPr>
          <p:cNvPr id="9219" name=""/>
          <p:cNvSpPr/>
          <p:nvPr/>
        </p:nvSpPr>
        <p:spPr>
          <a:xfrm>
            <a:off x="929159" y="1875798"/>
            <a:ext cx="10333680" cy="3748673"/>
          </a:xfrm>
          <a:prstGeom prst="rect">
            <a:avLst/>
          </a:prstGeom>
          <a:noFill/>
          <a:ln>
            <a:noFill/>
          </a:ln>
        </p:spPr>
        <p:txBody>
          <a:bodyPr wrap="square">
            <a:spAutoFit/>
          </a:bodyPr>
          <a:p>
            <a:pPr marL="257040" indent="-257040" algn="l">
              <a:buFont typeface="Arial"/>
              <a:buChar char="•"/>
              <a:defRPr/>
            </a:pPr>
            <a:r>
              <a:rPr xmlns:mc="http://schemas.openxmlformats.org/markup-compatibility/2006" xmlns:hp="http://schemas.haansoft.com/office/presentation/8.0" sz="2000" i="0" strike="noStrike" mc:Ignorable="hp" hp:hslEmbossed="0">
                <a:solidFill>
                  <a:srgbClr val="000000">
                    <a:alpha val="100000"/>
                  </a:srgbClr>
                </a:solidFill>
                <a:latin typeface="맑은 고딕"/>
                <a:ea typeface="맑은 고딕"/>
                <a:cs typeface="+mj-cs"/>
              </a:rPr>
              <a:t>Korea Road Traffic Authority. (2019-2023). Road Traffic Accident Statistics.</a:t>
            </a:r>
            <a:endParaRPr xmlns:mc="http://schemas.openxmlformats.org/markup-compatibility/2006" xmlns:hp="http://schemas.haansoft.com/office/presentation/8.0" sz="2000" i="0" strike="noStrike" mc:Ignorable="hp" hp:hslEmbossed="0">
              <a:solidFill>
                <a:srgbClr val="000000">
                  <a:alpha val="100000"/>
                </a:srgbClr>
              </a:solidFill>
              <a:latin typeface="맑은 고딕"/>
              <a:ea typeface="맑은 고딕"/>
              <a:cs typeface="+mj-cs"/>
            </a:endParaRPr>
          </a:p>
          <a:p>
            <a:pPr marL="257040" indent="-257040" algn="l">
              <a:buFont typeface="Arial"/>
              <a:buChar char="•"/>
              <a:defRPr/>
            </a:pPr>
            <a:endParaRPr xmlns:mc="http://schemas.openxmlformats.org/markup-compatibility/2006" xmlns:hp="http://schemas.haansoft.com/office/presentation/8.0" sz="2000" i="0" strike="noStrike" mc:Ignorable="hp" hp:hslEmbossed="0">
              <a:solidFill>
                <a:srgbClr val="000000">
                  <a:alpha val="100000"/>
                </a:srgbClr>
              </a:solidFill>
              <a:latin typeface="맑은 고딕"/>
              <a:ea typeface="맑은 고딕"/>
              <a:cs typeface="+mj-cs"/>
            </a:endParaRPr>
          </a:p>
          <a:p>
            <a:pPr marL="257040" indent="-257040" algn="l">
              <a:buFont typeface="Arial"/>
              <a:buChar char="•"/>
              <a:defRPr/>
            </a:pPr>
            <a:r>
              <a:rPr xmlns:mc="http://schemas.openxmlformats.org/markup-compatibility/2006" xmlns:hp="http://schemas.haansoft.com/office/presentation/8.0" sz="2000" i="0" strike="noStrike" mc:Ignorable="hp" hp:hslEmbossed="0">
                <a:solidFill>
                  <a:srgbClr val="000000">
                    <a:alpha val="100000"/>
                  </a:srgbClr>
                </a:solidFill>
                <a:latin typeface="맑은 고딕"/>
                <a:ea typeface="맑은 고딕"/>
                <a:cs typeface="+mj-cs"/>
              </a:rPr>
              <a:t>Min-Sub Lee, Ji-Young Woo, and Yoon-Young Nam. Vehicle Traffic and Speed Measurement using Yolov5 and OpenCV. Proceedings of the Korea Computer Information Society Conference, Venue.</a:t>
            </a:r>
            <a:endParaRPr xmlns:mc="http://schemas.openxmlformats.org/markup-compatibility/2006" xmlns:hp="http://schemas.haansoft.com/office/presentation/8.0" sz="2000" i="0" strike="noStrike" mc:Ignorable="hp" hp:hslEmbossed="0">
              <a:solidFill>
                <a:srgbClr val="000000">
                  <a:alpha val="100000"/>
                </a:srgbClr>
              </a:solidFill>
              <a:latin typeface="맑은 고딕"/>
              <a:ea typeface="맑은 고딕"/>
              <a:cs typeface="+mj-cs"/>
            </a:endParaRPr>
          </a:p>
          <a:p>
            <a:pPr marL="257040" indent="-257040" algn="l">
              <a:buFont typeface="Arial"/>
              <a:buChar char="•"/>
              <a:defRPr/>
            </a:pPr>
            <a:endParaRPr xmlns:mc="http://schemas.openxmlformats.org/markup-compatibility/2006" xmlns:hp="http://schemas.haansoft.com/office/presentation/8.0" sz="2000" i="0" strike="noStrike" mc:Ignorable="hp" hp:hslEmbossed="0">
              <a:solidFill>
                <a:srgbClr val="000000">
                  <a:alpha val="100000"/>
                </a:srgbClr>
              </a:solidFill>
              <a:latin typeface="맑은 고딕"/>
              <a:ea typeface="맑은 고딕"/>
              <a:cs typeface="+mj-cs"/>
            </a:endParaRPr>
          </a:p>
          <a:p>
            <a:pPr marL="257040" indent="-257040" algn="l">
              <a:buFont typeface="Arial"/>
              <a:buChar char="•"/>
              <a:defRPr/>
            </a:pPr>
            <a:r>
              <a:rPr xmlns:mc="http://schemas.openxmlformats.org/markup-compatibility/2006" xmlns:hp="http://schemas.haansoft.com/office/presentation/8.0" sz="2000" i="0" strike="noStrike" mc:Ignorable="hp" hp:hslEmbossed="0">
                <a:solidFill>
                  <a:srgbClr val="000000">
                    <a:alpha val="100000"/>
                  </a:srgbClr>
                </a:solidFill>
                <a:latin typeface="맑은 고딕"/>
                <a:ea typeface="맑은 고딕"/>
                <a:cs typeface="+mj-cs"/>
              </a:rPr>
              <a:t>Hee-Moon Yang, “Mandatory Helmets for Electric Scooters? 'How to Enforce?'”, Gangwon People's Daily, April 13, 2021.</a:t>
            </a:r>
            <a:endParaRPr xmlns:mc="http://schemas.openxmlformats.org/markup-compatibility/2006" xmlns:hp="http://schemas.haansoft.com/office/presentation/8.0" sz="2000" i="0" strike="noStrike" mc:Ignorable="hp" hp:hslEmbossed="0">
              <a:solidFill>
                <a:srgbClr val="000000">
                  <a:alpha val="100000"/>
                </a:srgbClr>
              </a:solidFill>
              <a:latin typeface="맑은 고딕"/>
              <a:ea typeface="맑은 고딕"/>
              <a:cs typeface="+mj-cs"/>
            </a:endParaRPr>
          </a:p>
          <a:p>
            <a:pPr marL="257040" indent="-257040" algn="l">
              <a:buFont typeface="Arial"/>
              <a:buChar char="•"/>
              <a:defRPr/>
            </a:pPr>
            <a:endParaRPr xmlns:mc="http://schemas.openxmlformats.org/markup-compatibility/2006" xmlns:hp="http://schemas.haansoft.com/office/presentation/8.0" sz="2000" i="0" strike="noStrike" mc:Ignorable="hp" hp:hslEmbossed="0">
              <a:solidFill>
                <a:srgbClr val="000000">
                  <a:alpha val="100000"/>
                </a:srgbClr>
              </a:solidFill>
              <a:latin typeface="맑은 고딕"/>
              <a:ea typeface="맑은 고딕"/>
              <a:cs typeface="+mj-cs"/>
            </a:endParaRPr>
          </a:p>
          <a:p>
            <a:pPr marL="257040" indent="-257040" algn="l">
              <a:buFont typeface="Arial"/>
              <a:buChar char="•"/>
              <a:defRPr/>
            </a:pPr>
            <a:r>
              <a:rPr xmlns:mc="http://schemas.openxmlformats.org/markup-compatibility/2006" xmlns:hp="http://schemas.haansoft.com/office/presentation/8.0" sz="2000" i="0" strike="noStrike" mc:Ignorable="hp" hp:hslEmbossed="0">
                <a:solidFill>
                  <a:srgbClr val="000000">
                    <a:alpha val="100000"/>
                  </a:srgbClr>
                </a:solidFill>
                <a:latin typeface="맑은 고딕"/>
                <a:ea typeface="맑은 고딕"/>
                <a:cs typeface="+mj-cs"/>
              </a:rPr>
              <a:t>Hye-jin Lee, Eun-ji Lee, So-hyun Park, Sun-young Ihm, and Young-ho Park. "Vehicle Recognition and Counting Method based on YOLOv3 in Videos." Proceedings of the Korea Information Processing Society Conference, Vol. 26, No. 2 (2019): 935-938.</a:t>
            </a:r>
            <a:endParaRPr xmlns:mc="http://schemas.openxmlformats.org/markup-compatibility/2006" xmlns:hp="http://schemas.haansoft.com/office/presentation/8.0" sz="2000" i="0" strike="noStrike" mc:Ignorable="hp" hp:hslEmbossed="0">
              <a:solidFill>
                <a:srgbClr val="000000">
                  <a:alpha val="100000"/>
                </a:srgbClr>
              </a:solidFill>
              <a:latin typeface="맑은 고딕"/>
              <a:ea typeface="맑은 고딕"/>
              <a:cs typeface="+mj-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4C458521-0DA4-179D-B26F-0F15A05249DC}"/>
              </a:ext>
            </a:extLst>
          </p:cNvPr>
          <p:cNvSpPr/>
          <p:nvPr/>
        </p:nvSpPr>
        <p:spPr>
          <a:xfrm rot="2837946">
            <a:off x="8154903" y="3503622"/>
            <a:ext cx="452121" cy="1309592"/>
          </a:xfrm>
          <a:prstGeom prst="rect">
            <a:avLst/>
          </a:prstGeom>
          <a:solidFill>
            <a:schemeClr val="accent4">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a:extLst>
              <a:ext uri="{FF2B5EF4-FFF2-40B4-BE49-F238E27FC236}">
                <a16:creationId xmlns:a16="http://schemas.microsoft.com/office/drawing/2014/main" id="{A12C1750-D0EF-5414-1E7D-2BF63237EC75}"/>
              </a:ext>
            </a:extLst>
          </p:cNvPr>
          <p:cNvSpPr/>
          <p:nvPr/>
        </p:nvSpPr>
        <p:spPr>
          <a:xfrm>
            <a:off x="3641600" y="2598112"/>
            <a:ext cx="4908800" cy="1738975"/>
          </a:xfrm>
          <a:prstGeom prst="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tx1">
                    <a:lumMod val="85000"/>
                    <a:lumOff val="15000"/>
                  </a:schemeClr>
                </a:solidFill>
              </a:rPr>
              <a:t>The Detection of Violations of Traffic Rules for </a:t>
            </a:r>
            <a:r>
              <a:rPr lang="en-US" altLang="ko-KR" sz="2000" b="1" dirty="0">
                <a:solidFill>
                  <a:srgbClr val="FF0000"/>
                </a:solidFill>
              </a:rPr>
              <a:t>Personal Mobility(PM) </a:t>
            </a:r>
            <a:r>
              <a:rPr lang="en-US" altLang="ko-KR" sz="2000" b="1" dirty="0">
                <a:solidFill>
                  <a:schemeClr val="tx1">
                    <a:lumMod val="85000"/>
                    <a:lumOff val="15000"/>
                  </a:schemeClr>
                </a:solidFill>
              </a:rPr>
              <a:t>through </a:t>
            </a:r>
            <a:r>
              <a:rPr lang="en-US" altLang="ko-KR" sz="2000" b="1" dirty="0">
                <a:solidFill>
                  <a:srgbClr val="FF0000"/>
                </a:solidFill>
              </a:rPr>
              <a:t>CCTV Video</a:t>
            </a:r>
            <a:r>
              <a:rPr lang="en-US" altLang="ko-KR" sz="2000" b="1" dirty="0">
                <a:solidFill>
                  <a:schemeClr val="tx1">
                    <a:lumMod val="85000"/>
                    <a:lumOff val="15000"/>
                  </a:schemeClr>
                </a:solidFill>
              </a:rPr>
              <a:t> Analysis.</a:t>
            </a:r>
            <a:endParaRPr lang="ko-KR" altLang="en-US" sz="2000" b="1" dirty="0">
              <a:solidFill>
                <a:schemeClr val="tx1">
                  <a:lumMod val="85000"/>
                  <a:lumOff val="15000"/>
                </a:schemeClr>
              </a:solidFill>
            </a:endParaRPr>
          </a:p>
        </p:txBody>
      </p:sp>
      <p:sp>
        <p:nvSpPr>
          <p:cNvPr id="6" name="TextBox 5">
            <a:extLst>
              <a:ext uri="{FF2B5EF4-FFF2-40B4-BE49-F238E27FC236}">
                <a16:creationId xmlns:a16="http://schemas.microsoft.com/office/drawing/2014/main" id="{D3FEE659-F57D-26D7-1DD1-61E441A3D8D5}"/>
              </a:ext>
            </a:extLst>
          </p:cNvPr>
          <p:cNvSpPr txBox="1"/>
          <p:nvPr/>
        </p:nvSpPr>
        <p:spPr>
          <a:xfrm>
            <a:off x="5025372" y="4455392"/>
            <a:ext cx="2413225" cy="523220"/>
          </a:xfrm>
          <a:prstGeom prst="rect">
            <a:avLst/>
          </a:prstGeom>
          <a:noFill/>
        </p:spPr>
        <p:txBody>
          <a:bodyPr wrap="none" rtlCol="0">
            <a:spAutoFit/>
          </a:bodyPr>
          <a:lstStyle/>
          <a:p>
            <a:pPr algn="ctr"/>
            <a:r>
              <a:rPr lang="en-US" altLang="ko-KR" sz="1400" b="1" dirty="0"/>
              <a:t>201911471 Yunju Jo (Yun)</a:t>
            </a:r>
          </a:p>
          <a:p>
            <a:pPr algn="ctr"/>
            <a:r>
              <a:rPr lang="en-US" altLang="ko-KR" sz="1400" b="1" dirty="0"/>
              <a:t>Thank you </a:t>
            </a:r>
            <a:r>
              <a:rPr lang="en-US" altLang="ko-KR" sz="1400" b="1" dirty="0">
                <a:sym typeface="Wingdings" panose="05000000000000000000" pitchFamily="2" charset="2"/>
              </a:rPr>
              <a:t></a:t>
            </a:r>
            <a:endParaRPr lang="ko-KR" altLang="en-US" sz="1400" b="1" dirty="0"/>
          </a:p>
        </p:txBody>
      </p:sp>
      <p:sp>
        <p:nvSpPr>
          <p:cNvPr id="9" name="직사각형 8">
            <a:extLst>
              <a:ext uri="{FF2B5EF4-FFF2-40B4-BE49-F238E27FC236}">
                <a16:creationId xmlns:a16="http://schemas.microsoft.com/office/drawing/2014/main" id="{E499C06D-719F-5592-2F17-8BA1DE14AF95}"/>
              </a:ext>
            </a:extLst>
          </p:cNvPr>
          <p:cNvSpPr/>
          <p:nvPr/>
        </p:nvSpPr>
        <p:spPr>
          <a:xfrm rot="2837946">
            <a:off x="3584976" y="2121985"/>
            <a:ext cx="452121" cy="1309592"/>
          </a:xfrm>
          <a:prstGeom prst="rect">
            <a:avLst/>
          </a:prstGeom>
          <a:solidFill>
            <a:schemeClr val="accent4">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5759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스쿠터를 타고 재미있는 개념을 가지고 킥보드에 대한 스톡 벡터 아트 및 기타 이미지 - 킥보드, 거리, 배낭 - iStock">
            <a:extLst>
              <a:ext uri="{FF2B5EF4-FFF2-40B4-BE49-F238E27FC236}">
                <a16:creationId xmlns:a16="http://schemas.microsoft.com/office/drawing/2014/main" id="{02BA4D78-F308-598C-B20F-438C74CA7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1485899"/>
            <a:ext cx="58293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CA2577-8536-2E1D-97E4-0F2B2D136A4A}"/>
              </a:ext>
            </a:extLst>
          </p:cNvPr>
          <p:cNvSpPr txBox="1"/>
          <p:nvPr/>
        </p:nvSpPr>
        <p:spPr>
          <a:xfrm>
            <a:off x="5319182" y="1808652"/>
            <a:ext cx="6272358" cy="3240695"/>
          </a:xfrm>
          <a:prstGeom prst="rect">
            <a:avLst/>
          </a:prstGeom>
          <a:noFill/>
        </p:spPr>
        <p:txBody>
          <a:bodyPr wrap="none" rtlCol="0">
            <a:spAutoFit/>
          </a:bodyPr>
          <a:lstStyle/>
          <a:p>
            <a:pPr marL="342900" indent="-342900">
              <a:lnSpc>
                <a:spcPct val="150000"/>
              </a:lnSpc>
              <a:buAutoNum type="arabicPeriod"/>
            </a:pPr>
            <a:r>
              <a:rPr lang="en-US" altLang="ko-KR" sz="2800" dirty="0"/>
              <a:t>What is the PM(Personal Mobility)?</a:t>
            </a:r>
          </a:p>
          <a:p>
            <a:pPr marL="342900" indent="-342900">
              <a:lnSpc>
                <a:spcPct val="150000"/>
              </a:lnSpc>
              <a:buAutoNum type="arabicPeriod"/>
            </a:pPr>
            <a:r>
              <a:rPr lang="en-US" altLang="ko-KR" sz="2800" dirty="0"/>
              <a:t>Problem Background</a:t>
            </a:r>
          </a:p>
          <a:p>
            <a:pPr marL="342900" indent="-342900">
              <a:lnSpc>
                <a:spcPct val="150000"/>
              </a:lnSpc>
              <a:buAutoNum type="arabicPeriod"/>
            </a:pPr>
            <a:r>
              <a:rPr lang="en-US" altLang="ko-KR" sz="2800" dirty="0"/>
              <a:t>Overall Algorithms</a:t>
            </a:r>
          </a:p>
          <a:p>
            <a:pPr marL="342900" indent="-342900">
              <a:lnSpc>
                <a:spcPct val="150000"/>
              </a:lnSpc>
              <a:buAutoNum type="arabicPeriod"/>
            </a:pPr>
            <a:r>
              <a:rPr lang="en-US" altLang="ko-KR" sz="2800" dirty="0"/>
              <a:t>AI Architecture to use</a:t>
            </a:r>
          </a:p>
          <a:p>
            <a:pPr marL="342900" indent="-342900">
              <a:lnSpc>
                <a:spcPct val="150000"/>
              </a:lnSpc>
              <a:buAutoNum type="arabicPeriod"/>
            </a:pPr>
            <a:r>
              <a:rPr lang="en-US" altLang="ko-KR" sz="2800" dirty="0"/>
              <a:t>Algorithms for AI Models</a:t>
            </a:r>
          </a:p>
        </p:txBody>
      </p:sp>
      <p:sp>
        <p:nvSpPr>
          <p:cNvPr id="5" name="직사각형 4">
            <a:extLst>
              <a:ext uri="{FF2B5EF4-FFF2-40B4-BE49-F238E27FC236}">
                <a16:creationId xmlns:a16="http://schemas.microsoft.com/office/drawing/2014/main" id="{9F2202E8-4D5B-B7B8-66DB-38D4641FF0F6}"/>
              </a:ext>
            </a:extLst>
          </p:cNvPr>
          <p:cNvSpPr/>
          <p:nvPr/>
        </p:nvSpPr>
        <p:spPr>
          <a:xfrm>
            <a:off x="0" y="397973"/>
            <a:ext cx="165370" cy="749030"/>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3432576D-16CF-143D-E662-AB3FEDB495D1}"/>
              </a:ext>
            </a:extLst>
          </p:cNvPr>
          <p:cNvSpPr txBox="1"/>
          <p:nvPr/>
        </p:nvSpPr>
        <p:spPr>
          <a:xfrm>
            <a:off x="266219" y="480100"/>
            <a:ext cx="9086127" cy="584775"/>
          </a:xfrm>
          <a:prstGeom prst="rect">
            <a:avLst/>
          </a:prstGeom>
          <a:noFill/>
        </p:spPr>
        <p:txBody>
          <a:bodyPr wrap="square" rtlCol="0">
            <a:spAutoFit/>
          </a:bodyPr>
          <a:lstStyle/>
          <a:p>
            <a:r>
              <a:rPr lang="en-US" altLang="ko-KR" sz="3200" b="1" dirty="0"/>
              <a:t>Contents</a:t>
            </a:r>
            <a:endParaRPr lang="ko-KR" altLang="en-US" sz="3200" b="1" dirty="0"/>
          </a:p>
        </p:txBody>
      </p:sp>
    </p:spTree>
    <p:extLst>
      <p:ext uri="{BB962C8B-B14F-4D97-AF65-F5344CB8AC3E}">
        <p14:creationId xmlns:p14="http://schemas.microsoft.com/office/powerpoint/2010/main" val="145079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F71420B5-589D-32C9-F694-00CBE4875567}"/>
              </a:ext>
            </a:extLst>
          </p:cNvPr>
          <p:cNvSpPr/>
          <p:nvPr/>
        </p:nvSpPr>
        <p:spPr>
          <a:xfrm>
            <a:off x="0" y="0"/>
            <a:ext cx="12192000" cy="6858000"/>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F3952FE-CC58-EDF2-7FF1-03CB906090A0}"/>
              </a:ext>
            </a:extLst>
          </p:cNvPr>
          <p:cNvSpPr txBox="1"/>
          <p:nvPr/>
        </p:nvSpPr>
        <p:spPr>
          <a:xfrm>
            <a:off x="1553028" y="1536174"/>
            <a:ext cx="9085943" cy="3785652"/>
          </a:xfrm>
          <a:prstGeom prst="rect">
            <a:avLst/>
          </a:prstGeom>
          <a:noFill/>
        </p:spPr>
        <p:txBody>
          <a:bodyPr wrap="square" rtlCol="0">
            <a:spAutoFit/>
          </a:bodyPr>
          <a:lstStyle/>
          <a:p>
            <a:pPr algn="ctr"/>
            <a:r>
              <a:rPr lang="en-US" altLang="ko-KR" sz="4800" b="1" dirty="0">
                <a:solidFill>
                  <a:schemeClr val="bg1"/>
                </a:solidFill>
                <a:latin typeface="+mj-lt"/>
              </a:rPr>
              <a:t>If you think, </a:t>
            </a:r>
          </a:p>
          <a:p>
            <a:pPr algn="ctr"/>
            <a:r>
              <a:rPr lang="en-US" altLang="ko-KR" sz="4800" b="1" dirty="0">
                <a:solidFill>
                  <a:schemeClr val="bg1"/>
                </a:solidFill>
                <a:latin typeface="+mj-lt"/>
              </a:rPr>
              <a:t>“ I’ve never heard of, </a:t>
            </a:r>
          </a:p>
          <a:p>
            <a:pPr algn="ctr"/>
            <a:r>
              <a:rPr lang="en-US" altLang="ko-KR" sz="4800" b="1" dirty="0">
                <a:solidFill>
                  <a:schemeClr val="bg1"/>
                </a:solidFill>
                <a:latin typeface="+mj-lt"/>
              </a:rPr>
              <a:t>I’ve never seen, </a:t>
            </a:r>
          </a:p>
          <a:p>
            <a:pPr algn="ctr"/>
            <a:r>
              <a:rPr lang="en-US" altLang="ko-KR" sz="4800" b="1" dirty="0">
                <a:solidFill>
                  <a:schemeClr val="bg1"/>
                </a:solidFill>
                <a:latin typeface="+mj-lt"/>
              </a:rPr>
              <a:t>I don’t know what a</a:t>
            </a:r>
          </a:p>
          <a:p>
            <a:pPr algn="ctr"/>
            <a:r>
              <a:rPr lang="en-US" altLang="ko-KR" sz="4800" b="1" dirty="0">
                <a:solidFill>
                  <a:schemeClr val="accent4"/>
                </a:solidFill>
                <a:latin typeface="+mj-lt"/>
              </a:rPr>
              <a:t>personal mobility(PM) </a:t>
            </a:r>
            <a:r>
              <a:rPr lang="en-US" altLang="ko-KR" sz="4800" b="1" dirty="0">
                <a:solidFill>
                  <a:schemeClr val="bg1"/>
                </a:solidFill>
                <a:latin typeface="+mj-lt"/>
              </a:rPr>
              <a:t>is,  “</a:t>
            </a:r>
            <a:endParaRPr lang="ko-KR" altLang="en-US" sz="4800" b="1" dirty="0">
              <a:latin typeface="+mj-lt"/>
            </a:endParaRPr>
          </a:p>
        </p:txBody>
      </p:sp>
    </p:spTree>
    <p:extLst>
      <p:ext uri="{BB962C8B-B14F-4D97-AF65-F5344CB8AC3E}">
        <p14:creationId xmlns:p14="http://schemas.microsoft.com/office/powerpoint/2010/main" val="96316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CF992C2-5504-8166-F587-C5691758A327}"/>
              </a:ext>
            </a:extLst>
          </p:cNvPr>
          <p:cNvSpPr/>
          <p:nvPr/>
        </p:nvSpPr>
        <p:spPr>
          <a:xfrm>
            <a:off x="0" y="397973"/>
            <a:ext cx="165370" cy="749030"/>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8A7B3FF0-EB4D-3751-C854-E7F788274DDD}"/>
              </a:ext>
            </a:extLst>
          </p:cNvPr>
          <p:cNvSpPr txBox="1"/>
          <p:nvPr/>
        </p:nvSpPr>
        <p:spPr>
          <a:xfrm>
            <a:off x="266219" y="480100"/>
            <a:ext cx="9086127" cy="584775"/>
          </a:xfrm>
          <a:prstGeom prst="rect">
            <a:avLst/>
          </a:prstGeom>
          <a:noFill/>
        </p:spPr>
        <p:txBody>
          <a:bodyPr wrap="square" rtlCol="0">
            <a:spAutoFit/>
          </a:bodyPr>
          <a:lstStyle/>
          <a:p>
            <a:r>
              <a:rPr lang="en-US" altLang="ko-KR" sz="3200" b="1" dirty="0"/>
              <a:t>What is the personal mobility(PM)?</a:t>
            </a:r>
            <a:endParaRPr lang="ko-KR" altLang="en-US" sz="3200" b="1" dirty="0"/>
          </a:p>
        </p:txBody>
      </p:sp>
      <p:sp>
        <p:nvSpPr>
          <p:cNvPr id="6" name="TextBox 5">
            <a:extLst>
              <a:ext uri="{FF2B5EF4-FFF2-40B4-BE49-F238E27FC236}">
                <a16:creationId xmlns:a16="http://schemas.microsoft.com/office/drawing/2014/main" id="{15D53CD6-39FC-0750-E33E-A533DE2431DA}"/>
              </a:ext>
            </a:extLst>
          </p:cNvPr>
          <p:cNvSpPr txBox="1"/>
          <p:nvPr/>
        </p:nvSpPr>
        <p:spPr>
          <a:xfrm>
            <a:off x="840426" y="1594110"/>
            <a:ext cx="10511145" cy="1815882"/>
          </a:xfrm>
          <a:prstGeom prst="rect">
            <a:avLst/>
          </a:prstGeom>
          <a:noFill/>
        </p:spPr>
        <p:txBody>
          <a:bodyPr wrap="square">
            <a:spAutoFit/>
          </a:bodyPr>
          <a:lstStyle/>
          <a:p>
            <a:r>
              <a:rPr lang="en-US" altLang="ko-KR" sz="2800" dirty="0">
                <a:solidFill>
                  <a:srgbClr val="000000"/>
                </a:solidFill>
              </a:rPr>
              <a:t>What is PM,</a:t>
            </a:r>
          </a:p>
          <a:p>
            <a:r>
              <a:rPr lang="en-US" altLang="ko-KR" sz="2800" b="0" i="0" dirty="0">
                <a:solidFill>
                  <a:srgbClr val="000000"/>
                </a:solidFill>
                <a:effectLst/>
              </a:rPr>
              <a:t>  According to Korea's Road Traffic Act, "a motorized bicycle with a </a:t>
            </a:r>
            <a:r>
              <a:rPr lang="en-US" altLang="ko-KR" sz="2800" b="0" i="0" dirty="0">
                <a:solidFill>
                  <a:srgbClr val="FF0000"/>
                </a:solidFill>
                <a:effectLst/>
              </a:rPr>
              <a:t>maximum speed of less than 25 km/h </a:t>
            </a:r>
            <a:r>
              <a:rPr lang="en-US" altLang="ko-KR" sz="2800" b="0" i="0" dirty="0">
                <a:solidFill>
                  <a:srgbClr val="000000"/>
                </a:solidFill>
                <a:effectLst/>
              </a:rPr>
              <a:t>and a vehicle body </a:t>
            </a:r>
            <a:r>
              <a:rPr lang="en-US" altLang="ko-KR" sz="2800" b="0" i="0" dirty="0">
                <a:solidFill>
                  <a:srgbClr val="FF0000"/>
                </a:solidFill>
                <a:effectLst/>
              </a:rPr>
              <a:t>weight of less than 30 kg</a:t>
            </a:r>
            <a:r>
              <a:rPr lang="en-US" altLang="ko-KR" sz="2800" b="0" i="0" dirty="0">
                <a:solidFill>
                  <a:srgbClr val="000000"/>
                </a:solidFill>
                <a:effectLst/>
              </a:rPr>
              <a:t>.“</a:t>
            </a:r>
          </a:p>
        </p:txBody>
      </p:sp>
      <p:pic>
        <p:nvPicPr>
          <p:cNvPr id="2049" name="_x637437488">
            <a:extLst>
              <a:ext uri="{FF2B5EF4-FFF2-40B4-BE49-F238E27FC236}">
                <a16:creationId xmlns:a16="http://schemas.microsoft.com/office/drawing/2014/main" id="{9C937CBD-55B4-2C93-4C6E-F586CC3A0C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432" b="8519"/>
          <a:stretch/>
        </p:blipFill>
        <p:spPr bwMode="auto">
          <a:xfrm>
            <a:off x="840426" y="3610043"/>
            <a:ext cx="10857015" cy="203851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0C39511-CA5E-42EC-4C3A-131790A7E80B}"/>
              </a:ext>
            </a:extLst>
          </p:cNvPr>
          <p:cNvSpPr txBox="1"/>
          <p:nvPr/>
        </p:nvSpPr>
        <p:spPr>
          <a:xfrm>
            <a:off x="1386350" y="5871038"/>
            <a:ext cx="2481577" cy="400110"/>
          </a:xfrm>
          <a:prstGeom prst="rect">
            <a:avLst/>
          </a:prstGeom>
          <a:noFill/>
        </p:spPr>
        <p:txBody>
          <a:bodyPr wrap="none" rtlCol="0">
            <a:spAutoFit/>
          </a:bodyPr>
          <a:lstStyle/>
          <a:p>
            <a:r>
              <a:rPr lang="en-US" altLang="ko-KR" sz="2000" b="1" dirty="0"/>
              <a:t>Electric Kickboards</a:t>
            </a:r>
            <a:endParaRPr lang="ko-KR" altLang="en-US" sz="2000" b="1" dirty="0"/>
          </a:p>
        </p:txBody>
      </p:sp>
      <p:sp>
        <p:nvSpPr>
          <p:cNvPr id="9" name="TextBox 8">
            <a:extLst>
              <a:ext uri="{FF2B5EF4-FFF2-40B4-BE49-F238E27FC236}">
                <a16:creationId xmlns:a16="http://schemas.microsoft.com/office/drawing/2014/main" id="{0FB5240B-6A27-3285-AF81-341A04AB8957}"/>
              </a:ext>
            </a:extLst>
          </p:cNvPr>
          <p:cNvSpPr txBox="1"/>
          <p:nvPr/>
        </p:nvSpPr>
        <p:spPr>
          <a:xfrm>
            <a:off x="4325353" y="5874561"/>
            <a:ext cx="3541290" cy="400110"/>
          </a:xfrm>
          <a:prstGeom prst="rect">
            <a:avLst/>
          </a:prstGeom>
          <a:noFill/>
        </p:spPr>
        <p:txBody>
          <a:bodyPr wrap="none" rtlCol="0">
            <a:spAutoFit/>
          </a:bodyPr>
          <a:lstStyle/>
          <a:p>
            <a:r>
              <a:rPr lang="en-US" altLang="ko-KR" sz="2000" b="1" dirty="0"/>
              <a:t>Electrically Powered Boards</a:t>
            </a:r>
            <a:endParaRPr lang="ko-KR" altLang="en-US" sz="2000" b="1" dirty="0"/>
          </a:p>
        </p:txBody>
      </p:sp>
      <p:sp>
        <p:nvSpPr>
          <p:cNvPr id="10" name="TextBox 9">
            <a:extLst>
              <a:ext uri="{FF2B5EF4-FFF2-40B4-BE49-F238E27FC236}">
                <a16:creationId xmlns:a16="http://schemas.microsoft.com/office/drawing/2014/main" id="{9CD5441A-4C50-277D-EB6B-C21413138E20}"/>
              </a:ext>
            </a:extLst>
          </p:cNvPr>
          <p:cNvSpPr txBox="1"/>
          <p:nvPr/>
        </p:nvSpPr>
        <p:spPr>
          <a:xfrm>
            <a:off x="8741610" y="5717150"/>
            <a:ext cx="2183355" cy="707886"/>
          </a:xfrm>
          <a:prstGeom prst="rect">
            <a:avLst/>
          </a:prstGeom>
          <a:noFill/>
        </p:spPr>
        <p:txBody>
          <a:bodyPr wrap="none" rtlCol="0">
            <a:spAutoFit/>
          </a:bodyPr>
          <a:lstStyle/>
          <a:p>
            <a:r>
              <a:rPr lang="en-US" altLang="ko-KR" sz="2000" b="1" dirty="0"/>
              <a:t>Electric Bicycles </a:t>
            </a:r>
          </a:p>
          <a:p>
            <a:r>
              <a:rPr lang="en-US" altLang="ko-KR" sz="2000" b="1" dirty="0"/>
              <a:t>without pedals</a:t>
            </a:r>
            <a:endParaRPr lang="ko-KR" altLang="en-US" sz="2000" b="1" dirty="0"/>
          </a:p>
        </p:txBody>
      </p:sp>
    </p:spTree>
    <p:extLst>
      <p:ext uri="{BB962C8B-B14F-4D97-AF65-F5344CB8AC3E}">
        <p14:creationId xmlns:p14="http://schemas.microsoft.com/office/powerpoint/2010/main" val="672827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그림 5">
            <a:extLst>
              <a:ext uri="{FF2B5EF4-FFF2-40B4-BE49-F238E27FC236}">
                <a16:creationId xmlns:a16="http://schemas.microsoft.com/office/drawing/2014/main" id="{AE09F255-9231-7B11-E060-0285D5CBA30B}"/>
              </a:ext>
            </a:extLst>
          </p:cNvPr>
          <p:cNvPicPr>
            <a:picLocks noChangeAspect="1"/>
          </p:cNvPicPr>
          <p:nvPr/>
        </p:nvPicPr>
        <p:blipFill rotWithShape="1">
          <a:blip r:embed="rId2"/>
          <a:srcRect t="18180" r="-2" b="-2"/>
          <a:stretch/>
        </p:blipFill>
        <p:spPr>
          <a:xfrm>
            <a:off x="838199" y="557188"/>
            <a:ext cx="3462131" cy="5751713"/>
          </a:xfrm>
          <a:prstGeom prst="rect">
            <a:avLst/>
          </a:prstGeom>
          <a:ln w="28575">
            <a:solidFill>
              <a:schemeClr val="tx1">
                <a:lumMod val="85000"/>
                <a:lumOff val="15000"/>
              </a:schemeClr>
            </a:solidFill>
          </a:ln>
        </p:spPr>
      </p:pic>
      <p:pic>
        <p:nvPicPr>
          <p:cNvPr id="4" name="그림 3">
            <a:extLst>
              <a:ext uri="{FF2B5EF4-FFF2-40B4-BE49-F238E27FC236}">
                <a16:creationId xmlns:a16="http://schemas.microsoft.com/office/drawing/2014/main" id="{6BA90BF8-2E80-BDDE-2729-DF572C4944F5}"/>
              </a:ext>
            </a:extLst>
          </p:cNvPr>
          <p:cNvPicPr>
            <a:picLocks noChangeAspect="1"/>
          </p:cNvPicPr>
          <p:nvPr/>
        </p:nvPicPr>
        <p:blipFill rotWithShape="1">
          <a:blip r:embed="rId3"/>
          <a:srcRect t="12906" r="-2" b="1124"/>
          <a:stretch/>
        </p:blipFill>
        <p:spPr>
          <a:xfrm>
            <a:off x="4459582" y="557188"/>
            <a:ext cx="3295096" cy="5751713"/>
          </a:xfrm>
          <a:prstGeom prst="rect">
            <a:avLst/>
          </a:prstGeom>
          <a:ln w="28575">
            <a:solidFill>
              <a:schemeClr val="tx1">
                <a:lumMod val="85000"/>
                <a:lumOff val="15000"/>
              </a:schemeClr>
            </a:solidFill>
          </a:ln>
        </p:spPr>
      </p:pic>
      <p:pic>
        <p:nvPicPr>
          <p:cNvPr id="8" name="그림 7">
            <a:extLst>
              <a:ext uri="{FF2B5EF4-FFF2-40B4-BE49-F238E27FC236}">
                <a16:creationId xmlns:a16="http://schemas.microsoft.com/office/drawing/2014/main" id="{40494275-7295-F184-EA99-376023EA4BF5}"/>
              </a:ext>
            </a:extLst>
          </p:cNvPr>
          <p:cNvPicPr>
            <a:picLocks noChangeAspect="1"/>
          </p:cNvPicPr>
          <p:nvPr/>
        </p:nvPicPr>
        <p:blipFill rotWithShape="1">
          <a:blip r:embed="rId4"/>
          <a:srcRect t="6937" r="-1" b="10712"/>
          <a:stretch/>
        </p:blipFill>
        <p:spPr>
          <a:xfrm>
            <a:off x="7913930" y="557188"/>
            <a:ext cx="3439859" cy="5751713"/>
          </a:xfrm>
          <a:prstGeom prst="rect">
            <a:avLst/>
          </a:prstGeom>
          <a:ln w="28575">
            <a:solidFill>
              <a:schemeClr val="tx1">
                <a:lumMod val="85000"/>
                <a:lumOff val="15000"/>
              </a:schemeClr>
            </a:solidFill>
          </a:ln>
        </p:spPr>
      </p:pic>
    </p:spTree>
    <p:extLst>
      <p:ext uri="{BB962C8B-B14F-4D97-AF65-F5344CB8AC3E}">
        <p14:creationId xmlns:p14="http://schemas.microsoft.com/office/powerpoint/2010/main" val="1897493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F71420B5-589D-32C9-F694-00CBE4875567}"/>
              </a:ext>
            </a:extLst>
          </p:cNvPr>
          <p:cNvSpPr/>
          <p:nvPr/>
        </p:nvSpPr>
        <p:spPr>
          <a:xfrm>
            <a:off x="0" y="0"/>
            <a:ext cx="12192000" cy="6858000"/>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F3952FE-CC58-EDF2-7FF1-03CB906090A0}"/>
              </a:ext>
            </a:extLst>
          </p:cNvPr>
          <p:cNvSpPr txBox="1"/>
          <p:nvPr/>
        </p:nvSpPr>
        <p:spPr>
          <a:xfrm>
            <a:off x="1553028" y="2274838"/>
            <a:ext cx="9085943" cy="2308324"/>
          </a:xfrm>
          <a:prstGeom prst="rect">
            <a:avLst/>
          </a:prstGeom>
          <a:noFill/>
        </p:spPr>
        <p:txBody>
          <a:bodyPr wrap="square" rtlCol="0">
            <a:spAutoFit/>
          </a:bodyPr>
          <a:lstStyle/>
          <a:p>
            <a:pPr algn="ctr"/>
            <a:r>
              <a:rPr lang="en-US" altLang="ko-KR" sz="4800" b="1" dirty="0">
                <a:solidFill>
                  <a:schemeClr val="bg1"/>
                </a:solidFill>
                <a:latin typeface="+mj-lt"/>
              </a:rPr>
              <a:t>What’s the problem??</a:t>
            </a:r>
          </a:p>
          <a:p>
            <a:pPr algn="ctr"/>
            <a:endParaRPr lang="en-US" altLang="ko-KR" sz="4800" b="1" dirty="0">
              <a:solidFill>
                <a:schemeClr val="bg1"/>
              </a:solidFill>
              <a:latin typeface="+mj-lt"/>
            </a:endParaRPr>
          </a:p>
          <a:p>
            <a:pPr algn="ctr"/>
            <a:r>
              <a:rPr lang="en-US" altLang="ko-KR" sz="4800" b="1" dirty="0">
                <a:solidFill>
                  <a:schemeClr val="accent4"/>
                </a:solidFill>
                <a:latin typeface="+mj-lt"/>
              </a:rPr>
              <a:t>Traffic Accident!!!</a:t>
            </a:r>
            <a:endParaRPr lang="ko-KR" altLang="en-US" sz="4800" b="1" dirty="0">
              <a:solidFill>
                <a:schemeClr val="accent4"/>
              </a:solidFill>
              <a:latin typeface="+mj-lt"/>
            </a:endParaRPr>
          </a:p>
        </p:txBody>
      </p:sp>
    </p:spTree>
    <p:extLst>
      <p:ext uri="{BB962C8B-B14F-4D97-AF65-F5344CB8AC3E}">
        <p14:creationId xmlns:p14="http://schemas.microsoft.com/office/powerpoint/2010/main" val="339366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wipe(left)">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3F5D6EE-1CD9-5B4D-6D85-362430B8048D}"/>
              </a:ext>
            </a:extLst>
          </p:cNvPr>
          <p:cNvSpPr/>
          <p:nvPr/>
        </p:nvSpPr>
        <p:spPr>
          <a:xfrm>
            <a:off x="0" y="397973"/>
            <a:ext cx="165370" cy="749030"/>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D54E712D-076A-129D-2638-0A2B3F0680A5}"/>
              </a:ext>
            </a:extLst>
          </p:cNvPr>
          <p:cNvSpPr txBox="1"/>
          <p:nvPr/>
        </p:nvSpPr>
        <p:spPr>
          <a:xfrm>
            <a:off x="266219" y="480100"/>
            <a:ext cx="9086127" cy="584775"/>
          </a:xfrm>
          <a:prstGeom prst="rect">
            <a:avLst/>
          </a:prstGeom>
          <a:noFill/>
        </p:spPr>
        <p:txBody>
          <a:bodyPr wrap="square" rtlCol="0">
            <a:spAutoFit/>
          </a:bodyPr>
          <a:lstStyle/>
          <a:p>
            <a:r>
              <a:rPr lang="en-US" altLang="ko-KR" sz="3200" b="1" dirty="0"/>
              <a:t>Problem Background</a:t>
            </a:r>
            <a:endParaRPr lang="ko-KR" altLang="en-US" sz="3200" b="1" dirty="0"/>
          </a:p>
        </p:txBody>
      </p:sp>
      <p:pic>
        <p:nvPicPr>
          <p:cNvPr id="3073" name="_x637024840">
            <a:extLst>
              <a:ext uri="{FF2B5EF4-FFF2-40B4-BE49-F238E27FC236}">
                <a16:creationId xmlns:a16="http://schemas.microsoft.com/office/drawing/2014/main" id="{A8EDAC16-C7B0-4B9A-B348-26C31E8C3C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577"/>
          <a:stretch/>
        </p:blipFill>
        <p:spPr bwMode="auto">
          <a:xfrm>
            <a:off x="1613500" y="1667703"/>
            <a:ext cx="8964999" cy="478760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BBF1D88-E5CA-F8C2-471F-F9F39726E229}"/>
              </a:ext>
            </a:extLst>
          </p:cNvPr>
          <p:cNvSpPr txBox="1"/>
          <p:nvPr/>
        </p:nvSpPr>
        <p:spPr>
          <a:xfrm>
            <a:off x="2008835" y="1221427"/>
            <a:ext cx="8253515" cy="523220"/>
          </a:xfrm>
          <a:prstGeom prst="rect">
            <a:avLst/>
          </a:prstGeom>
          <a:noFill/>
        </p:spPr>
        <p:txBody>
          <a:bodyPr wrap="square">
            <a:spAutoFit/>
          </a:bodyPr>
          <a:lstStyle/>
          <a:p>
            <a:pPr algn="ctr"/>
            <a:r>
              <a:rPr lang="en-US" altLang="ko-KR" sz="2800" b="1" i="0" dirty="0">
                <a:solidFill>
                  <a:srgbClr val="000000"/>
                </a:solidFill>
                <a:effectLst/>
                <a:latin typeface="+mj-lt"/>
              </a:rPr>
              <a:t>PM's number of accidents and injuries/deaths</a:t>
            </a:r>
            <a:endParaRPr lang="ko-KR" altLang="en-US" sz="2800" b="1" dirty="0">
              <a:latin typeface="+mj-lt"/>
            </a:endParaRPr>
          </a:p>
        </p:txBody>
      </p:sp>
      <p:sp>
        <p:nvSpPr>
          <p:cNvPr id="14" name="직사각형 13">
            <a:extLst>
              <a:ext uri="{FF2B5EF4-FFF2-40B4-BE49-F238E27FC236}">
                <a16:creationId xmlns:a16="http://schemas.microsoft.com/office/drawing/2014/main" id="{D71E3242-035A-D3AF-BDBD-B1DEF9DED635}"/>
              </a:ext>
            </a:extLst>
          </p:cNvPr>
          <p:cNvSpPr/>
          <p:nvPr/>
        </p:nvSpPr>
        <p:spPr>
          <a:xfrm>
            <a:off x="4283989" y="5916696"/>
            <a:ext cx="1050586" cy="2616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800" b="1" i="0" dirty="0">
                <a:solidFill>
                  <a:srgbClr val="000000"/>
                </a:solidFill>
                <a:effectLst/>
                <a:latin typeface="+mj-lt"/>
              </a:rPr>
              <a:t>injuries</a:t>
            </a:r>
            <a:endParaRPr lang="ko-KR" altLang="en-US" dirty="0"/>
          </a:p>
        </p:txBody>
      </p:sp>
      <p:sp>
        <p:nvSpPr>
          <p:cNvPr id="15" name="직사각형 14">
            <a:extLst>
              <a:ext uri="{FF2B5EF4-FFF2-40B4-BE49-F238E27FC236}">
                <a16:creationId xmlns:a16="http://schemas.microsoft.com/office/drawing/2014/main" id="{C774B582-23CF-2F63-CFCA-9FFE9505E58A}"/>
              </a:ext>
            </a:extLst>
          </p:cNvPr>
          <p:cNvSpPr/>
          <p:nvPr/>
        </p:nvSpPr>
        <p:spPr>
          <a:xfrm>
            <a:off x="5688123" y="5916696"/>
            <a:ext cx="1050586" cy="2616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000000"/>
                </a:solidFill>
                <a:latin typeface="+mj-lt"/>
              </a:rPr>
              <a:t>deaths</a:t>
            </a:r>
            <a:endParaRPr lang="ko-KR" altLang="en-US" dirty="0"/>
          </a:p>
        </p:txBody>
      </p:sp>
      <p:sp>
        <p:nvSpPr>
          <p:cNvPr id="16" name="직사각형 15">
            <a:extLst>
              <a:ext uri="{FF2B5EF4-FFF2-40B4-BE49-F238E27FC236}">
                <a16:creationId xmlns:a16="http://schemas.microsoft.com/office/drawing/2014/main" id="{1C1AE550-A545-E921-6EEA-803D67481621}"/>
              </a:ext>
            </a:extLst>
          </p:cNvPr>
          <p:cNvSpPr/>
          <p:nvPr/>
        </p:nvSpPr>
        <p:spPr>
          <a:xfrm>
            <a:off x="7046753" y="5916696"/>
            <a:ext cx="1297018" cy="2616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000000"/>
                </a:solidFill>
                <a:latin typeface="+mj-lt"/>
              </a:rPr>
              <a:t>Accidents</a:t>
            </a:r>
            <a:endParaRPr lang="ko-KR" altLang="en-US" dirty="0"/>
          </a:p>
        </p:txBody>
      </p:sp>
      <p:sp>
        <p:nvSpPr>
          <p:cNvPr id="18" name="TextBox 17">
            <a:extLst>
              <a:ext uri="{FF2B5EF4-FFF2-40B4-BE49-F238E27FC236}">
                <a16:creationId xmlns:a16="http://schemas.microsoft.com/office/drawing/2014/main" id="{734D99AC-ECD2-EB8C-F96C-A9282F2EB7C1}"/>
              </a:ext>
            </a:extLst>
          </p:cNvPr>
          <p:cNvSpPr txBox="1"/>
          <p:nvPr/>
        </p:nvSpPr>
        <p:spPr>
          <a:xfrm>
            <a:off x="2379547" y="6270639"/>
            <a:ext cx="7432904" cy="369332"/>
          </a:xfrm>
          <a:prstGeom prst="rect">
            <a:avLst/>
          </a:prstGeom>
          <a:noFill/>
        </p:spPr>
        <p:txBody>
          <a:bodyPr wrap="square">
            <a:spAutoFit/>
          </a:bodyPr>
          <a:lstStyle/>
          <a:p>
            <a:pPr algn="ctr"/>
            <a:r>
              <a:rPr lang="en-US" altLang="ko-KR" b="0" i="0" dirty="0">
                <a:solidFill>
                  <a:srgbClr val="000000"/>
                </a:solidFill>
                <a:effectLst/>
                <a:latin typeface="noto"/>
              </a:rPr>
              <a:t>Source: A Statistical Analysis of Traffic Accidents in Road Traffic Authority</a:t>
            </a:r>
            <a:endParaRPr lang="ko-KR" altLang="en-US" dirty="0"/>
          </a:p>
        </p:txBody>
      </p:sp>
    </p:spTree>
    <p:extLst>
      <p:ext uri="{BB962C8B-B14F-4D97-AF65-F5344CB8AC3E}">
        <p14:creationId xmlns:p14="http://schemas.microsoft.com/office/powerpoint/2010/main" val="1378079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1332DE16-63F3-5D9D-76F4-CED4BC03E5F8}"/>
              </a:ext>
            </a:extLst>
          </p:cNvPr>
          <p:cNvSpPr/>
          <p:nvPr/>
        </p:nvSpPr>
        <p:spPr>
          <a:xfrm>
            <a:off x="0" y="397973"/>
            <a:ext cx="165370" cy="749030"/>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7100E8C8-5312-159E-3430-26593DD4CB83}"/>
              </a:ext>
            </a:extLst>
          </p:cNvPr>
          <p:cNvSpPr txBox="1"/>
          <p:nvPr/>
        </p:nvSpPr>
        <p:spPr>
          <a:xfrm>
            <a:off x="266219" y="480100"/>
            <a:ext cx="9086127" cy="584775"/>
          </a:xfrm>
          <a:prstGeom prst="rect">
            <a:avLst/>
          </a:prstGeom>
          <a:noFill/>
        </p:spPr>
        <p:txBody>
          <a:bodyPr wrap="square" rtlCol="0">
            <a:spAutoFit/>
          </a:bodyPr>
          <a:lstStyle/>
          <a:p>
            <a:r>
              <a:rPr lang="en-US" altLang="ko-KR" sz="3200" b="1" dirty="0"/>
              <a:t>Problem Background</a:t>
            </a:r>
            <a:endParaRPr lang="ko-KR" altLang="en-US" sz="3200" b="1" dirty="0"/>
          </a:p>
        </p:txBody>
      </p:sp>
      <p:sp>
        <p:nvSpPr>
          <p:cNvPr id="5" name="Rectangle 2">
            <a:extLst>
              <a:ext uri="{FF2B5EF4-FFF2-40B4-BE49-F238E27FC236}">
                <a16:creationId xmlns:a16="http://schemas.microsoft.com/office/drawing/2014/main" id="{55642335-33D1-D3B0-DFDE-93D496F0951C}"/>
              </a:ext>
            </a:extLst>
          </p:cNvPr>
          <p:cNvSpPr>
            <a:spLocks noChangeArrowheads="1"/>
          </p:cNvSpPr>
          <p:nvPr/>
        </p:nvSpPr>
        <p:spPr bwMode="auto">
          <a:xfrm>
            <a:off x="580843" y="-2673565"/>
            <a:ext cx="9765695" cy="313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graphicFrame>
        <p:nvGraphicFramePr>
          <p:cNvPr id="6" name="표 5">
            <a:extLst>
              <a:ext uri="{FF2B5EF4-FFF2-40B4-BE49-F238E27FC236}">
                <a16:creationId xmlns:a16="http://schemas.microsoft.com/office/drawing/2014/main" id="{27F08F6B-BF4A-F686-841A-D16616C01B72}"/>
              </a:ext>
            </a:extLst>
          </p:cNvPr>
          <p:cNvGraphicFramePr>
            <a:graphicFrameLocks noGrp="1"/>
          </p:cNvGraphicFramePr>
          <p:nvPr>
            <p:extLst>
              <p:ext uri="{D42A27DB-BD31-4B8C-83A1-F6EECF244321}">
                <p14:modId xmlns:p14="http://schemas.microsoft.com/office/powerpoint/2010/main" val="1677220459"/>
              </p:ext>
            </p:extLst>
          </p:nvPr>
        </p:nvGraphicFramePr>
        <p:xfrm>
          <a:off x="1419826" y="1477207"/>
          <a:ext cx="9352346" cy="4663440"/>
        </p:xfrm>
        <a:graphic>
          <a:graphicData uri="http://schemas.openxmlformats.org/drawingml/2006/table">
            <a:tbl>
              <a:tblPr firstRow="1" bandRow="1">
                <a:tableStyleId>{1FECB4D8-DB02-4DC6-A0A2-4F2EBAE1DC90}</a:tableStyleId>
              </a:tblPr>
              <a:tblGrid>
                <a:gridCol w="6261133">
                  <a:extLst>
                    <a:ext uri="{9D8B030D-6E8A-4147-A177-3AD203B41FA5}">
                      <a16:colId xmlns:a16="http://schemas.microsoft.com/office/drawing/2014/main" val="156950481"/>
                    </a:ext>
                  </a:extLst>
                </a:gridCol>
                <a:gridCol w="3091213">
                  <a:extLst>
                    <a:ext uri="{9D8B030D-6E8A-4147-A177-3AD203B41FA5}">
                      <a16:colId xmlns:a16="http://schemas.microsoft.com/office/drawing/2014/main" val="3187620586"/>
                    </a:ext>
                  </a:extLst>
                </a:gridCol>
              </a:tblGrid>
              <a:tr h="322187">
                <a:tc>
                  <a:txBody>
                    <a:bodyPr/>
                    <a:lstStyle/>
                    <a:p>
                      <a:pPr algn="ctr" latinLnBrk="1"/>
                      <a:r>
                        <a:rPr lang="en-US" altLang="ko-KR" sz="1800" b="0" i="0" kern="1200" dirty="0">
                          <a:solidFill>
                            <a:schemeClr val="lt1"/>
                          </a:solidFill>
                          <a:effectLst/>
                          <a:latin typeface="+mn-lt"/>
                          <a:ea typeface="+mn-ea"/>
                          <a:cs typeface="+mn-cs"/>
                        </a:rPr>
                        <a:t>Punishment Regulations</a:t>
                      </a:r>
                      <a:endParaRPr lang="ko-KR" altLang="en-US" b="0" dirty="0"/>
                    </a:p>
                  </a:txBody>
                  <a:tcPr/>
                </a:tc>
                <a:tc>
                  <a:txBody>
                    <a:bodyPr/>
                    <a:lstStyle/>
                    <a:p>
                      <a:pPr algn="ctr" latinLnBrk="1"/>
                      <a:r>
                        <a:rPr lang="en-US" altLang="ko-KR" b="0" dirty="0"/>
                        <a:t>Fine</a:t>
                      </a:r>
                      <a:endParaRPr lang="ko-KR" altLang="en-US" b="0" dirty="0"/>
                    </a:p>
                  </a:txBody>
                  <a:tcPr/>
                </a:tc>
                <a:extLst>
                  <a:ext uri="{0D108BD9-81ED-4DB2-BD59-A6C34878D82A}">
                    <a16:rowId xmlns:a16="http://schemas.microsoft.com/office/drawing/2014/main" val="3746350358"/>
                  </a:ext>
                </a:extLst>
              </a:tr>
              <a:tr h="322187">
                <a:tc>
                  <a:txBody>
                    <a:bodyPr/>
                    <a:lstStyle/>
                    <a:p>
                      <a:pPr algn="ctr" latinLnBrk="1"/>
                      <a:r>
                        <a:rPr lang="en-US" altLang="ko-KR" dirty="0"/>
                        <a:t>Driving without a license</a:t>
                      </a:r>
                      <a:endParaRPr lang="ko-KR" altLang="en-US" dirty="0"/>
                    </a:p>
                  </a:txBody>
                  <a:tcPr/>
                </a:tc>
                <a:tc>
                  <a:txBody>
                    <a:bodyPr/>
                    <a:lstStyle/>
                    <a:p>
                      <a:pPr algn="ctr" latinLnBrk="1"/>
                      <a:r>
                        <a:rPr lang="en-US" altLang="ko-KR" dirty="0"/>
                        <a:t>100,000 won</a:t>
                      </a:r>
                      <a:endParaRPr lang="ko-KR" altLang="en-US" dirty="0"/>
                    </a:p>
                  </a:txBody>
                  <a:tcPr/>
                </a:tc>
                <a:extLst>
                  <a:ext uri="{0D108BD9-81ED-4DB2-BD59-A6C34878D82A}">
                    <a16:rowId xmlns:a16="http://schemas.microsoft.com/office/drawing/2014/main" val="832159124"/>
                  </a:ext>
                </a:extLst>
              </a:tr>
              <a:tr h="322187">
                <a:tc>
                  <a:txBody>
                    <a:bodyPr/>
                    <a:lstStyle/>
                    <a:p>
                      <a:pPr algn="ctr" latinLnBrk="1"/>
                      <a:r>
                        <a:rPr lang="en-US" altLang="ko-KR" sz="1800" b="0" i="0" kern="1200" dirty="0">
                          <a:solidFill>
                            <a:schemeClr val="dk1"/>
                          </a:solidFill>
                          <a:effectLst/>
                          <a:latin typeface="+mn-lt"/>
                          <a:ea typeface="+mn-ea"/>
                          <a:cs typeface="+mn-cs"/>
                        </a:rPr>
                        <a:t>Punishment of guardians of children under the age of 13</a:t>
                      </a:r>
                      <a:endParaRPr lang="ko-KR" altLang="en-US" dirty="0"/>
                    </a:p>
                  </a:txBody>
                  <a:tcPr/>
                </a:tc>
                <a:tc>
                  <a:txBody>
                    <a:bodyPr/>
                    <a:lstStyle/>
                    <a:p>
                      <a:pPr algn="ctr" latinLnBrk="1"/>
                      <a:r>
                        <a:rPr lang="en-US" altLang="ko-KR" dirty="0"/>
                        <a:t>100,000 won</a:t>
                      </a:r>
                      <a:endParaRPr lang="ko-KR" altLang="en-US" dirty="0"/>
                    </a:p>
                  </a:txBody>
                  <a:tcPr/>
                </a:tc>
                <a:extLst>
                  <a:ext uri="{0D108BD9-81ED-4DB2-BD59-A6C34878D82A}">
                    <a16:rowId xmlns:a16="http://schemas.microsoft.com/office/drawing/2014/main" val="322034053"/>
                  </a:ext>
                </a:extLst>
              </a:tr>
              <a:tr h="322187">
                <a:tc>
                  <a:txBody>
                    <a:bodyPr/>
                    <a:lstStyle/>
                    <a:p>
                      <a:pPr algn="ctr" latinLnBrk="1"/>
                      <a:r>
                        <a:rPr lang="en-US" altLang="ko-KR" sz="1800" b="0" i="0" kern="1200" dirty="0">
                          <a:solidFill>
                            <a:schemeClr val="dk1"/>
                          </a:solidFill>
                          <a:effectLst/>
                          <a:latin typeface="+mn-lt"/>
                          <a:ea typeface="+mn-ea"/>
                          <a:cs typeface="+mn-cs"/>
                        </a:rPr>
                        <a:t>Override capacity</a:t>
                      </a:r>
                      <a:endParaRPr lang="ko-KR" altLang="en-US" dirty="0"/>
                    </a:p>
                  </a:txBody>
                  <a:tcPr/>
                </a:tc>
                <a:tc>
                  <a:txBody>
                    <a:bodyPr/>
                    <a:lstStyle/>
                    <a:p>
                      <a:pPr algn="ctr" latinLnBrk="1"/>
                      <a:r>
                        <a:rPr lang="en-US" altLang="ko-KR" dirty="0"/>
                        <a:t>40,000 won</a:t>
                      </a:r>
                      <a:endParaRPr lang="ko-KR" altLang="en-US" dirty="0"/>
                    </a:p>
                  </a:txBody>
                  <a:tcPr/>
                </a:tc>
                <a:extLst>
                  <a:ext uri="{0D108BD9-81ED-4DB2-BD59-A6C34878D82A}">
                    <a16:rowId xmlns:a16="http://schemas.microsoft.com/office/drawing/2014/main" val="1071596134"/>
                  </a:ext>
                </a:extLst>
              </a:tr>
              <a:tr h="322187">
                <a:tc>
                  <a:txBody>
                    <a:bodyPr/>
                    <a:lstStyle/>
                    <a:p>
                      <a:pPr algn="ctr" latinLnBrk="1"/>
                      <a:r>
                        <a:rPr lang="en-US" altLang="ko-KR" sz="1800" b="0" i="0" kern="1200" dirty="0">
                          <a:solidFill>
                            <a:schemeClr val="dk1"/>
                          </a:solidFill>
                          <a:effectLst/>
                          <a:latin typeface="+mn-lt"/>
                          <a:ea typeface="+mn-ea"/>
                          <a:cs typeface="+mn-cs"/>
                        </a:rPr>
                        <a:t>Not wearing a safety helmet</a:t>
                      </a:r>
                      <a:endParaRPr lang="ko-KR" altLang="en-US" dirty="0"/>
                    </a:p>
                  </a:txBody>
                  <a:tcPr/>
                </a:tc>
                <a:tc>
                  <a:txBody>
                    <a:bodyPr/>
                    <a:lstStyle/>
                    <a:p>
                      <a:pPr algn="ctr" latinLnBrk="1"/>
                      <a:r>
                        <a:rPr lang="en-US" altLang="ko-KR" dirty="0"/>
                        <a:t>20,000 won</a:t>
                      </a:r>
                      <a:endParaRPr lang="ko-KR" altLang="en-US" dirty="0"/>
                    </a:p>
                  </a:txBody>
                  <a:tcPr/>
                </a:tc>
                <a:extLst>
                  <a:ext uri="{0D108BD9-81ED-4DB2-BD59-A6C34878D82A}">
                    <a16:rowId xmlns:a16="http://schemas.microsoft.com/office/drawing/2014/main" val="1118139331"/>
                  </a:ext>
                </a:extLst>
              </a:tr>
              <a:tr h="322187">
                <a:tc>
                  <a:txBody>
                    <a:bodyPr/>
                    <a:lstStyle/>
                    <a:p>
                      <a:pPr algn="ctr" latinLnBrk="1"/>
                      <a:r>
                        <a:rPr lang="en-US" altLang="ko-KR" sz="1800" b="0" i="0" kern="1200" dirty="0">
                          <a:solidFill>
                            <a:schemeClr val="dk1"/>
                          </a:solidFill>
                          <a:effectLst/>
                          <a:latin typeface="+mn-lt"/>
                          <a:ea typeface="+mn-ea"/>
                          <a:cs typeface="+mn-cs"/>
                        </a:rPr>
                        <a:t>Luminous device not working</a:t>
                      </a:r>
                      <a:endParaRPr lang="ko-KR" altLang="en-US" dirty="0"/>
                    </a:p>
                  </a:txBody>
                  <a:tcPr/>
                </a:tc>
                <a:tc>
                  <a:txBody>
                    <a:bodyPr/>
                    <a:lstStyle/>
                    <a:p>
                      <a:pPr algn="ctr" latinLnBrk="1"/>
                      <a:r>
                        <a:rPr lang="en-US" altLang="ko-KR" dirty="0"/>
                        <a:t>10,000 won</a:t>
                      </a:r>
                      <a:endParaRPr lang="ko-KR" altLang="en-US" dirty="0"/>
                    </a:p>
                  </a:txBody>
                  <a:tcPr/>
                </a:tc>
                <a:extLst>
                  <a:ext uri="{0D108BD9-81ED-4DB2-BD59-A6C34878D82A}">
                    <a16:rowId xmlns:a16="http://schemas.microsoft.com/office/drawing/2014/main" val="1550439370"/>
                  </a:ext>
                </a:extLst>
              </a:tr>
              <a:tr h="322187">
                <a:tc>
                  <a:txBody>
                    <a:bodyPr/>
                    <a:lstStyle/>
                    <a:p>
                      <a:pPr algn="ctr" latinLnBrk="1"/>
                      <a:r>
                        <a:rPr lang="en-US" altLang="ko-KR" sz="1800" b="0" i="0" kern="1200" dirty="0">
                          <a:solidFill>
                            <a:schemeClr val="dk1"/>
                          </a:solidFill>
                          <a:effectLst/>
                          <a:latin typeface="+mn-lt"/>
                          <a:ea typeface="+mn-ea"/>
                          <a:cs typeface="+mn-cs"/>
                        </a:rPr>
                        <a:t>Driving drugs</a:t>
                      </a:r>
                      <a:endParaRPr lang="ko-KR" altLang="en-US" dirty="0"/>
                    </a:p>
                  </a:txBody>
                  <a:tcPr/>
                </a:tc>
                <a:tc>
                  <a:txBody>
                    <a:bodyPr/>
                    <a:lstStyle/>
                    <a:p>
                      <a:pPr algn="ctr" latinLnBrk="1"/>
                      <a:r>
                        <a:rPr lang="en-US" altLang="ko-KR" dirty="0"/>
                        <a:t>100,000 won</a:t>
                      </a:r>
                      <a:endParaRPr lang="ko-KR" altLang="en-US" dirty="0"/>
                    </a:p>
                  </a:txBody>
                  <a:tcPr/>
                </a:tc>
                <a:extLst>
                  <a:ext uri="{0D108BD9-81ED-4DB2-BD59-A6C34878D82A}">
                    <a16:rowId xmlns:a16="http://schemas.microsoft.com/office/drawing/2014/main" val="2297819277"/>
                  </a:ext>
                </a:extLst>
              </a:tr>
              <a:tr h="322187">
                <a:tc>
                  <a:txBody>
                    <a:bodyPr/>
                    <a:lstStyle/>
                    <a:p>
                      <a:pPr algn="ctr" latinLnBrk="1"/>
                      <a:r>
                        <a:rPr lang="en-US" altLang="ko-KR" sz="1800" b="0" i="0" kern="1200" dirty="0">
                          <a:solidFill>
                            <a:schemeClr val="dk1"/>
                          </a:solidFill>
                          <a:effectLst/>
                          <a:latin typeface="+mn-lt"/>
                          <a:ea typeface="+mn-ea"/>
                          <a:cs typeface="+mn-cs"/>
                        </a:rPr>
                        <a:t>Drunk driving</a:t>
                      </a:r>
                      <a:endParaRPr lang="ko-KR" altLang="en-US" dirty="0"/>
                    </a:p>
                  </a:txBody>
                  <a:tcPr/>
                </a:tc>
                <a:tc>
                  <a:txBody>
                    <a:bodyPr/>
                    <a:lstStyle/>
                    <a:p>
                      <a:pPr algn="ctr" latinLnBrk="1"/>
                      <a:r>
                        <a:rPr lang="en-US" altLang="ko-KR" dirty="0"/>
                        <a:t>100,000 won / 130,000 won</a:t>
                      </a:r>
                      <a:endParaRPr lang="ko-KR" altLang="en-US" dirty="0"/>
                    </a:p>
                  </a:txBody>
                  <a:tcPr/>
                </a:tc>
                <a:extLst>
                  <a:ext uri="{0D108BD9-81ED-4DB2-BD59-A6C34878D82A}">
                    <a16:rowId xmlns:a16="http://schemas.microsoft.com/office/drawing/2014/main" val="3502826939"/>
                  </a:ext>
                </a:extLst>
              </a:tr>
              <a:tr h="322187">
                <a:tc>
                  <a:txBody>
                    <a:bodyPr/>
                    <a:lstStyle/>
                    <a:p>
                      <a:pPr algn="ctr" latinLnBrk="1"/>
                      <a:r>
                        <a:rPr lang="en-US" altLang="ko-KR" sz="1800" b="0" i="0" kern="1200" dirty="0">
                          <a:solidFill>
                            <a:schemeClr val="dk1"/>
                          </a:solidFill>
                          <a:effectLst/>
                          <a:latin typeface="+mn-lt"/>
                          <a:ea typeface="+mn-ea"/>
                          <a:cs typeface="+mn-cs"/>
                        </a:rPr>
                        <a:t>Signal violation, centerline violation, sidewalk driving, cell phone use</a:t>
                      </a:r>
                      <a:endParaRPr lang="ko-KR" altLang="en-US" dirty="0"/>
                    </a:p>
                  </a:txBody>
                  <a:tcPr/>
                </a:tc>
                <a:tc>
                  <a:txBody>
                    <a:bodyPr/>
                    <a:lstStyle/>
                    <a:p>
                      <a:pPr algn="ctr" latinLnBrk="1"/>
                      <a:r>
                        <a:rPr lang="en-US" altLang="ko-KR" dirty="0"/>
                        <a:t>30,000 won</a:t>
                      </a:r>
                      <a:endParaRPr lang="ko-KR" altLang="en-US" dirty="0"/>
                    </a:p>
                  </a:txBody>
                  <a:tcPr/>
                </a:tc>
                <a:extLst>
                  <a:ext uri="{0D108BD9-81ED-4DB2-BD59-A6C34878D82A}">
                    <a16:rowId xmlns:a16="http://schemas.microsoft.com/office/drawing/2014/main" val="350033628"/>
                  </a:ext>
                </a:extLst>
              </a:tr>
              <a:tr h="322187">
                <a:tc>
                  <a:txBody>
                    <a:bodyPr/>
                    <a:lstStyle/>
                    <a:p>
                      <a:pPr algn="ctr" latinLnBrk="1"/>
                      <a:r>
                        <a:rPr lang="en-US" altLang="ko-KR" sz="1800" b="0" i="0" kern="1200" dirty="0">
                          <a:solidFill>
                            <a:schemeClr val="dk1"/>
                          </a:solidFill>
                          <a:effectLst/>
                          <a:latin typeface="+mn-lt"/>
                          <a:ea typeface="+mn-ea"/>
                          <a:cs typeface="+mn-cs"/>
                        </a:rPr>
                        <a:t>obstruction of pedestrian traffic</a:t>
                      </a:r>
                      <a:endParaRPr lang="ko-KR" altLang="en-US" dirty="0"/>
                    </a:p>
                  </a:txBody>
                  <a:tcPr/>
                </a:tc>
                <a:tc>
                  <a:txBody>
                    <a:bodyPr/>
                    <a:lstStyle/>
                    <a:p>
                      <a:pPr algn="ctr" latinLnBrk="1"/>
                      <a:r>
                        <a:rPr lang="en-US" altLang="ko-KR" dirty="0"/>
                        <a:t>20,000 won</a:t>
                      </a:r>
                      <a:endParaRPr lang="ko-KR" altLang="en-US" dirty="0"/>
                    </a:p>
                  </a:txBody>
                  <a:tcPr/>
                </a:tc>
                <a:extLst>
                  <a:ext uri="{0D108BD9-81ED-4DB2-BD59-A6C34878D82A}">
                    <a16:rowId xmlns:a16="http://schemas.microsoft.com/office/drawing/2014/main" val="1740123763"/>
                  </a:ext>
                </a:extLst>
              </a:tr>
              <a:tr h="322187">
                <a:tc>
                  <a:txBody>
                    <a:bodyPr/>
                    <a:lstStyle/>
                    <a:p>
                      <a:pPr algn="ctr" latinLnBrk="1"/>
                      <a:r>
                        <a:rPr lang="en-US" altLang="ko-KR" sz="1800" b="0" i="0" kern="1200" dirty="0">
                          <a:solidFill>
                            <a:schemeClr val="dk1"/>
                          </a:solidFill>
                          <a:effectLst/>
                          <a:latin typeface="+mn-lt"/>
                          <a:ea typeface="+mn-ea"/>
                          <a:cs typeface="+mn-cs"/>
                        </a:rPr>
                        <a:t>Designated lane traffic violation</a:t>
                      </a:r>
                      <a:endParaRPr lang="ko-KR" altLang="en-US" dirty="0"/>
                    </a:p>
                  </a:txBody>
                  <a:tcPr/>
                </a:tc>
                <a:tc>
                  <a:txBody>
                    <a:bodyPr/>
                    <a:lstStyle/>
                    <a:p>
                      <a:pPr algn="ctr" latinLnBrk="1"/>
                      <a:r>
                        <a:rPr lang="en-US" altLang="ko-KR" dirty="0"/>
                        <a:t>10,000 won</a:t>
                      </a:r>
                      <a:endParaRPr lang="ko-KR" altLang="en-US" dirty="0"/>
                    </a:p>
                  </a:txBody>
                  <a:tcPr/>
                </a:tc>
                <a:extLst>
                  <a:ext uri="{0D108BD9-81ED-4DB2-BD59-A6C34878D82A}">
                    <a16:rowId xmlns:a16="http://schemas.microsoft.com/office/drawing/2014/main" val="1117886914"/>
                  </a:ext>
                </a:extLst>
              </a:tr>
              <a:tr h="322187">
                <a:tc>
                  <a:txBody>
                    <a:bodyPr/>
                    <a:lstStyle/>
                    <a:p>
                      <a:pPr algn="ctr" latinLnBrk="1"/>
                      <a:r>
                        <a:rPr lang="en-US" altLang="ko-KR" sz="1800" b="0" i="0" kern="1200" dirty="0">
                          <a:solidFill>
                            <a:schemeClr val="dk1"/>
                          </a:solidFill>
                          <a:effectLst/>
                          <a:latin typeface="+mn-lt"/>
                          <a:ea typeface="+mn-ea"/>
                          <a:cs typeface="+mn-cs"/>
                        </a:rPr>
                        <a:t>a violation of the ban on parking</a:t>
                      </a:r>
                      <a:endParaRPr lang="ko-KR" altLang="en-US" dirty="0"/>
                    </a:p>
                  </a:txBody>
                  <a:tcPr/>
                </a:tc>
                <a:tc>
                  <a:txBody>
                    <a:bodyPr/>
                    <a:lstStyle/>
                    <a:p>
                      <a:pPr algn="ctr" latinLnBrk="1"/>
                      <a:r>
                        <a:rPr lang="en-US" altLang="ko-KR" dirty="0"/>
                        <a:t>20,000 won / 40,000 won</a:t>
                      </a:r>
                      <a:endParaRPr lang="ko-KR" altLang="en-US" dirty="0"/>
                    </a:p>
                  </a:txBody>
                  <a:tcPr/>
                </a:tc>
                <a:extLst>
                  <a:ext uri="{0D108BD9-81ED-4DB2-BD59-A6C34878D82A}">
                    <a16:rowId xmlns:a16="http://schemas.microsoft.com/office/drawing/2014/main" val="756460063"/>
                  </a:ext>
                </a:extLst>
              </a:tr>
            </a:tbl>
          </a:graphicData>
        </a:graphic>
      </p:graphicFrame>
      <p:sp>
        <p:nvSpPr>
          <p:cNvPr id="9" name="TextBox 8">
            <a:extLst>
              <a:ext uri="{FF2B5EF4-FFF2-40B4-BE49-F238E27FC236}">
                <a16:creationId xmlns:a16="http://schemas.microsoft.com/office/drawing/2014/main" id="{9289E7DE-C9ED-6EAC-E2FB-8D4016A5A16D}"/>
              </a:ext>
            </a:extLst>
          </p:cNvPr>
          <p:cNvSpPr txBox="1"/>
          <p:nvPr/>
        </p:nvSpPr>
        <p:spPr>
          <a:xfrm>
            <a:off x="4669935" y="953987"/>
            <a:ext cx="2852127" cy="523220"/>
          </a:xfrm>
          <a:prstGeom prst="rect">
            <a:avLst/>
          </a:prstGeom>
          <a:noFill/>
        </p:spPr>
        <p:txBody>
          <a:bodyPr wrap="none" rtlCol="0">
            <a:spAutoFit/>
          </a:bodyPr>
          <a:lstStyle/>
          <a:p>
            <a:r>
              <a:rPr lang="en-US" altLang="ko-KR" sz="2800" dirty="0"/>
              <a:t>Penalties for PM</a:t>
            </a:r>
            <a:endParaRPr lang="ko-KR" altLang="en-US" sz="2800" dirty="0"/>
          </a:p>
        </p:txBody>
      </p:sp>
      <p:sp>
        <p:nvSpPr>
          <p:cNvPr id="11" name="TextBox 10">
            <a:extLst>
              <a:ext uri="{FF2B5EF4-FFF2-40B4-BE49-F238E27FC236}">
                <a16:creationId xmlns:a16="http://schemas.microsoft.com/office/drawing/2014/main" id="{1DE70122-3E79-54EB-E126-B2CA9EFEAD2D}"/>
              </a:ext>
            </a:extLst>
          </p:cNvPr>
          <p:cNvSpPr txBox="1"/>
          <p:nvPr/>
        </p:nvSpPr>
        <p:spPr>
          <a:xfrm>
            <a:off x="1419826" y="6183647"/>
            <a:ext cx="6096000" cy="369332"/>
          </a:xfrm>
          <a:prstGeom prst="rect">
            <a:avLst/>
          </a:prstGeom>
          <a:noFill/>
        </p:spPr>
        <p:txBody>
          <a:bodyPr wrap="square">
            <a:spAutoFit/>
          </a:bodyPr>
          <a:lstStyle/>
          <a:p>
            <a:r>
              <a:rPr lang="en-US" altLang="ko-KR" dirty="0">
                <a:solidFill>
                  <a:srgbClr val="000000"/>
                </a:solidFill>
                <a:latin typeface="noto"/>
              </a:rPr>
              <a:t>Source: </a:t>
            </a:r>
            <a:r>
              <a:rPr lang="en-US" altLang="ko-KR" b="0" i="0" dirty="0">
                <a:solidFill>
                  <a:srgbClr val="000000"/>
                </a:solidFill>
                <a:effectLst/>
                <a:latin typeface="noto"/>
              </a:rPr>
              <a:t>Road Traffic Authority</a:t>
            </a:r>
            <a:endParaRPr lang="ko-KR" altLang="en-US" dirty="0"/>
          </a:p>
        </p:txBody>
      </p:sp>
    </p:spTree>
    <p:extLst>
      <p:ext uri="{BB962C8B-B14F-4D97-AF65-F5344CB8AC3E}">
        <p14:creationId xmlns:p14="http://schemas.microsoft.com/office/powerpoint/2010/main" val="3778323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1332DE16-63F3-5D9D-76F4-CED4BC03E5F8}"/>
              </a:ext>
            </a:extLst>
          </p:cNvPr>
          <p:cNvSpPr/>
          <p:nvPr/>
        </p:nvSpPr>
        <p:spPr>
          <a:xfrm>
            <a:off x="0" y="397973"/>
            <a:ext cx="165370" cy="749030"/>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7100E8C8-5312-159E-3430-26593DD4CB83}"/>
              </a:ext>
            </a:extLst>
          </p:cNvPr>
          <p:cNvSpPr txBox="1"/>
          <p:nvPr/>
        </p:nvSpPr>
        <p:spPr>
          <a:xfrm>
            <a:off x="266219" y="480100"/>
            <a:ext cx="9086127" cy="584775"/>
          </a:xfrm>
          <a:prstGeom prst="rect">
            <a:avLst/>
          </a:prstGeom>
          <a:noFill/>
        </p:spPr>
        <p:txBody>
          <a:bodyPr wrap="square" rtlCol="0">
            <a:spAutoFit/>
          </a:bodyPr>
          <a:lstStyle/>
          <a:p>
            <a:r>
              <a:rPr lang="en-US" altLang="ko-KR" sz="3200" b="1" dirty="0"/>
              <a:t>Problem Background</a:t>
            </a:r>
            <a:endParaRPr lang="ko-KR" altLang="en-US" sz="3200" b="1" dirty="0"/>
          </a:p>
        </p:txBody>
      </p:sp>
      <p:sp>
        <p:nvSpPr>
          <p:cNvPr id="5" name="Rectangle 2">
            <a:extLst>
              <a:ext uri="{FF2B5EF4-FFF2-40B4-BE49-F238E27FC236}">
                <a16:creationId xmlns:a16="http://schemas.microsoft.com/office/drawing/2014/main" id="{55642335-33D1-D3B0-DFDE-93D496F0951C}"/>
              </a:ext>
            </a:extLst>
          </p:cNvPr>
          <p:cNvSpPr>
            <a:spLocks noChangeArrowheads="1"/>
          </p:cNvSpPr>
          <p:nvPr/>
        </p:nvSpPr>
        <p:spPr bwMode="auto">
          <a:xfrm>
            <a:off x="580843" y="-2673565"/>
            <a:ext cx="9765695" cy="313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sp>
        <p:nvSpPr>
          <p:cNvPr id="3" name="직사각형 2">
            <a:extLst>
              <a:ext uri="{FF2B5EF4-FFF2-40B4-BE49-F238E27FC236}">
                <a16:creationId xmlns:a16="http://schemas.microsoft.com/office/drawing/2014/main" id="{D0C9BE09-E7CB-12AF-3C11-D7F696495C08}"/>
              </a:ext>
            </a:extLst>
          </p:cNvPr>
          <p:cNvSpPr/>
          <p:nvPr/>
        </p:nvSpPr>
        <p:spPr>
          <a:xfrm>
            <a:off x="653776" y="1770971"/>
            <a:ext cx="10884448" cy="4429760"/>
          </a:xfrm>
          <a:prstGeom prst="rect">
            <a:avLst/>
          </a:prstGeom>
          <a:noFill/>
          <a:ln w="381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400" i="0" dirty="0">
                <a:solidFill>
                  <a:srgbClr val="000000"/>
                </a:solidFill>
                <a:effectLst/>
                <a:latin typeface="+mj-lt"/>
              </a:rPr>
              <a:t>Large-scale regulations will be imposed on electric kickboards, which have been in lawless areas, but there are calls for regulations that are nominal in the field. This is because it is difficult to crack down on wearing safety helmets one by one in a situation where the number of crackdown personnel is limited.</a:t>
            </a:r>
            <a:br>
              <a:rPr lang="en-US" altLang="ko-KR" sz="2400" dirty="0">
                <a:latin typeface="+mj-lt"/>
              </a:rPr>
            </a:br>
            <a:r>
              <a:rPr lang="en-US" altLang="ko-KR" sz="2400" i="0" dirty="0">
                <a:solidFill>
                  <a:srgbClr val="000000"/>
                </a:solidFill>
                <a:effectLst/>
                <a:latin typeface="+mj-lt"/>
              </a:rPr>
              <a:t>An official from </a:t>
            </a:r>
            <a:r>
              <a:rPr lang="en-US" altLang="ko-KR" sz="2400" i="0" dirty="0" err="1">
                <a:solidFill>
                  <a:srgbClr val="000000"/>
                </a:solidFill>
                <a:effectLst/>
                <a:latin typeface="+mj-lt"/>
              </a:rPr>
              <a:t>Chuncheon</a:t>
            </a:r>
            <a:r>
              <a:rPr lang="en-US" altLang="ko-KR" sz="2400" i="0" dirty="0">
                <a:solidFill>
                  <a:srgbClr val="000000"/>
                </a:solidFill>
                <a:effectLst/>
                <a:latin typeface="+mj-lt"/>
              </a:rPr>
              <a:t> District A said, </a:t>
            </a:r>
            <a:r>
              <a:rPr lang="en-US" altLang="ko-KR" sz="2400" i="0" dirty="0">
                <a:solidFill>
                  <a:srgbClr val="FF0000"/>
                </a:solidFill>
                <a:effectLst/>
                <a:latin typeface="+mj-lt"/>
              </a:rPr>
              <a:t>"How can you catch a smaller and faster electric kickboard than a bicycle?"</a:t>
            </a:r>
            <a:r>
              <a:rPr lang="en-US" altLang="ko-KR" sz="2400" i="0" dirty="0">
                <a:solidFill>
                  <a:srgbClr val="000000"/>
                </a:solidFill>
                <a:effectLst/>
                <a:latin typeface="+mj-lt"/>
              </a:rPr>
              <a:t> and added, </a:t>
            </a:r>
            <a:r>
              <a:rPr lang="en-US" altLang="ko-KR" sz="2400" i="0" dirty="0">
                <a:solidFill>
                  <a:srgbClr val="FF0000"/>
                </a:solidFill>
                <a:effectLst/>
                <a:latin typeface="+mj-lt"/>
              </a:rPr>
              <a:t>"It is a waste of manpower to crack down on all of the electric kickboards just because you are not wearing a helmet.“</a:t>
            </a:r>
          </a:p>
          <a:p>
            <a:br>
              <a:rPr lang="en-US" altLang="ko-KR" sz="2400" b="1" dirty="0">
                <a:solidFill>
                  <a:srgbClr val="FF0000"/>
                </a:solidFill>
                <a:latin typeface="+mj-lt"/>
              </a:rPr>
            </a:br>
            <a:r>
              <a:rPr lang="en-US" altLang="ko-KR" i="0" dirty="0">
                <a:solidFill>
                  <a:srgbClr val="000000"/>
                </a:solidFill>
                <a:effectLst/>
                <a:latin typeface="+mj-lt"/>
              </a:rPr>
              <a:t>Source: Gangwon-do Provincial Daily (http://www.kado.net )</a:t>
            </a:r>
            <a:endParaRPr lang="ko-KR" altLang="en-US" sz="2400" dirty="0">
              <a:latin typeface="+mj-lt"/>
            </a:endParaRPr>
          </a:p>
        </p:txBody>
      </p:sp>
      <p:sp>
        <p:nvSpPr>
          <p:cNvPr id="13" name="직사각형 12">
            <a:extLst>
              <a:ext uri="{FF2B5EF4-FFF2-40B4-BE49-F238E27FC236}">
                <a16:creationId xmlns:a16="http://schemas.microsoft.com/office/drawing/2014/main" id="{7BBA5546-6517-A593-2906-0A9A8DA18221}"/>
              </a:ext>
            </a:extLst>
          </p:cNvPr>
          <p:cNvSpPr/>
          <p:nvPr/>
        </p:nvSpPr>
        <p:spPr>
          <a:xfrm>
            <a:off x="0" y="1674559"/>
            <a:ext cx="12192000" cy="350888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216000" rIns="216000" rtlCol="0" anchor="ctr"/>
          <a:lstStyle/>
          <a:p>
            <a:pPr algn="ctr"/>
            <a:r>
              <a:rPr lang="en-US" altLang="ko-KR" sz="3200" b="1" dirty="0">
                <a:solidFill>
                  <a:srgbClr val="000000"/>
                </a:solidFill>
                <a:latin typeface="+mj-lt"/>
              </a:rPr>
              <a:t>We could tackle the issue of enforcing traffic laws on electric kickboards with less human intervention </a:t>
            </a:r>
          </a:p>
          <a:p>
            <a:pPr algn="ctr"/>
            <a:r>
              <a:rPr lang="en-US" altLang="ko-KR" sz="3200" b="1" dirty="0">
                <a:solidFill>
                  <a:srgbClr val="000000"/>
                </a:solidFill>
                <a:latin typeface="+mj-lt"/>
              </a:rPr>
              <a:t>by </a:t>
            </a:r>
            <a:r>
              <a:rPr lang="en-US" altLang="ko-KR" sz="3200" b="1" dirty="0">
                <a:solidFill>
                  <a:srgbClr val="FF0000"/>
                </a:solidFill>
                <a:latin typeface="+mj-lt"/>
              </a:rPr>
              <a:t>using CCTV</a:t>
            </a:r>
            <a:r>
              <a:rPr lang="en-US" altLang="ko-KR" sz="3200" b="1" dirty="0">
                <a:solidFill>
                  <a:srgbClr val="000000"/>
                </a:solidFill>
                <a:latin typeface="+mj-lt"/>
              </a:rPr>
              <a:t> and </a:t>
            </a:r>
            <a:r>
              <a:rPr lang="en-US" altLang="ko-KR" sz="3200" b="1" dirty="0">
                <a:solidFill>
                  <a:srgbClr val="FF0000"/>
                </a:solidFill>
                <a:latin typeface="+mj-lt"/>
              </a:rPr>
              <a:t>a deep learning model</a:t>
            </a:r>
            <a:r>
              <a:rPr lang="en-US" altLang="ko-KR" sz="3200" b="1" dirty="0">
                <a:solidFill>
                  <a:srgbClr val="000000"/>
                </a:solidFill>
                <a:latin typeface="+mj-lt"/>
              </a:rPr>
              <a:t> designed to detect infractions. </a:t>
            </a:r>
            <a:endParaRPr lang="ko-KR" altLang="en-US" sz="3200" b="1" dirty="0">
              <a:latin typeface="+mj-lt"/>
            </a:endParaRPr>
          </a:p>
        </p:txBody>
      </p:sp>
    </p:spTree>
    <p:extLst>
      <p:ext uri="{BB962C8B-B14F-4D97-AF65-F5344CB8AC3E}">
        <p14:creationId xmlns:p14="http://schemas.microsoft.com/office/powerpoint/2010/main" val="80044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20"/>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20"/>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895</ep:Words>
  <ep:PresentationFormat>와이드스크린</ep:PresentationFormat>
  <ep:Paragraphs>131</ep:Paragraphs>
  <ep:Slides>17</ep:Slides>
  <ep:Notes>0</ep:Notes>
  <ep:TotalTime>0</ep:TotalTime>
  <ep:HiddenSlides>0</ep:HiddenSlides>
  <ep:MMClips>0</ep:MMClips>
  <ep:HeadingPairs>
    <vt:vector size="4" baseType="variant">
      <vt:variant>
        <vt:lpstr>테마</vt:lpstr>
      </vt:variant>
      <vt:variant>
        <vt:i4>1</vt:i4>
      </vt:variant>
      <vt:variant>
        <vt:lpstr>슬라이드 제목</vt:lpstr>
      </vt:variant>
      <vt:variant>
        <vt:i4>17</vt:i4>
      </vt:variant>
    </vt:vector>
  </ep:HeadingPairs>
  <ep:TitlesOfParts>
    <vt:vector size="18" baseType="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2023-11-09T04:21:22.000</dcterms:created>
  <dc:creator>조윤주</dc:creator>
  <cp:lastModifiedBy>yunju</cp:lastModifiedBy>
  <dcterms:modified xsi:type="dcterms:W3CDTF">2023-11-10T02:44:33.854</dcterms:modified>
  <cp:revision>13</cp:revision>
  <dc:title>PowerPoint 프레젠테이션</dc:title>
  <cp:version>1000.0000.01</cp:version>
</cp:coreProperties>
</file>